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4" autoAdjust="0"/>
    <p:restoredTop sz="89796" autoAdjust="0"/>
  </p:normalViewPr>
  <p:slideViewPr>
    <p:cSldViewPr snapToGrid="0" showGuides="1">
      <p:cViewPr varScale="1">
        <p:scale>
          <a:sx n="114" d="100"/>
          <a:sy n="114" d="100"/>
        </p:scale>
        <p:origin x="105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ncy.steinbach\Desktop\Statistikfr&#228;mjandet\Medlemsunders&#246;king%202023\SSF_resultat.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nancy.steinbach\Desktop\Statistikfr&#228;mjandet\Medlemsunders&#246;king%202023\SSF_resultat.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Kön_ålder!$G$4</c:f>
              <c:strCache>
                <c:ptCount val="1"/>
                <c:pt idx="0">
                  <c:v>&lt;31</c:v>
                </c:pt>
              </c:strCache>
            </c:strRef>
          </c:tx>
          <c:spPr>
            <a:solidFill>
              <a:schemeClr val="accent6"/>
            </a:solidFill>
            <a:ln>
              <a:noFill/>
            </a:ln>
            <a:effectLst/>
          </c:spPr>
          <c:invertIfNegative val="0"/>
          <c:cat>
            <c:strRef>
              <c:f>Kön_ålder!$H$3:$J$3</c:f>
              <c:strCache>
                <c:ptCount val="3"/>
                <c:pt idx="0">
                  <c:v>Kvinna</c:v>
                </c:pt>
                <c:pt idx="1">
                  <c:v>Man</c:v>
                </c:pt>
                <c:pt idx="2">
                  <c:v>Vill ej uppge/Icke-binär</c:v>
                </c:pt>
              </c:strCache>
            </c:strRef>
          </c:cat>
          <c:val>
            <c:numRef>
              <c:f>Kön_ålder!$H$4:$J$4</c:f>
              <c:numCache>
                <c:formatCode>0%</c:formatCode>
                <c:ptCount val="3"/>
                <c:pt idx="0">
                  <c:v>0.83333333333333337</c:v>
                </c:pt>
                <c:pt idx="1">
                  <c:v>0.16666666666666666</c:v>
                </c:pt>
                <c:pt idx="2">
                  <c:v>0</c:v>
                </c:pt>
              </c:numCache>
            </c:numRef>
          </c:val>
          <c:extLst>
            <c:ext xmlns:c16="http://schemas.microsoft.com/office/drawing/2014/chart" uri="{C3380CC4-5D6E-409C-BE32-E72D297353CC}">
              <c16:uniqueId val="{00000000-76D5-4BEF-BCD2-5617AF0E3258}"/>
            </c:ext>
          </c:extLst>
        </c:ser>
        <c:ser>
          <c:idx val="1"/>
          <c:order val="1"/>
          <c:tx>
            <c:strRef>
              <c:f>Kön_ålder!$G$5</c:f>
              <c:strCache>
                <c:ptCount val="1"/>
                <c:pt idx="0">
                  <c:v>31-45</c:v>
                </c:pt>
              </c:strCache>
            </c:strRef>
          </c:tx>
          <c:spPr>
            <a:solidFill>
              <a:schemeClr val="accent5"/>
            </a:solidFill>
            <a:ln>
              <a:noFill/>
            </a:ln>
            <a:effectLst/>
          </c:spPr>
          <c:invertIfNegative val="0"/>
          <c:cat>
            <c:strRef>
              <c:f>Kön_ålder!$H$3:$J$3</c:f>
              <c:strCache>
                <c:ptCount val="3"/>
                <c:pt idx="0">
                  <c:v>Kvinna</c:v>
                </c:pt>
                <c:pt idx="1">
                  <c:v>Man</c:v>
                </c:pt>
                <c:pt idx="2">
                  <c:v>Vill ej uppge/Icke-binär</c:v>
                </c:pt>
              </c:strCache>
            </c:strRef>
          </c:cat>
          <c:val>
            <c:numRef>
              <c:f>Kön_ålder!$H$5:$J$5</c:f>
              <c:numCache>
                <c:formatCode>0%</c:formatCode>
                <c:ptCount val="3"/>
                <c:pt idx="0">
                  <c:v>0.44578313253012047</c:v>
                </c:pt>
                <c:pt idx="1">
                  <c:v>0.51807228915662651</c:v>
                </c:pt>
                <c:pt idx="2">
                  <c:v>3.614457831325301E-2</c:v>
                </c:pt>
              </c:numCache>
            </c:numRef>
          </c:val>
          <c:extLst>
            <c:ext xmlns:c16="http://schemas.microsoft.com/office/drawing/2014/chart" uri="{C3380CC4-5D6E-409C-BE32-E72D297353CC}">
              <c16:uniqueId val="{00000001-76D5-4BEF-BCD2-5617AF0E3258}"/>
            </c:ext>
          </c:extLst>
        </c:ser>
        <c:ser>
          <c:idx val="2"/>
          <c:order val="2"/>
          <c:tx>
            <c:strRef>
              <c:f>Kön_ålder!$G$6</c:f>
              <c:strCache>
                <c:ptCount val="1"/>
                <c:pt idx="0">
                  <c:v>46-60</c:v>
                </c:pt>
              </c:strCache>
            </c:strRef>
          </c:tx>
          <c:spPr>
            <a:solidFill>
              <a:schemeClr val="accent4"/>
            </a:solidFill>
            <a:ln>
              <a:noFill/>
            </a:ln>
            <a:effectLst/>
          </c:spPr>
          <c:invertIfNegative val="0"/>
          <c:cat>
            <c:strRef>
              <c:f>Kön_ålder!$H$3:$J$3</c:f>
              <c:strCache>
                <c:ptCount val="3"/>
                <c:pt idx="0">
                  <c:v>Kvinna</c:v>
                </c:pt>
                <c:pt idx="1">
                  <c:v>Man</c:v>
                </c:pt>
                <c:pt idx="2">
                  <c:v>Vill ej uppge/Icke-binär</c:v>
                </c:pt>
              </c:strCache>
            </c:strRef>
          </c:cat>
          <c:val>
            <c:numRef>
              <c:f>Kön_ålder!$H$6:$J$6</c:f>
              <c:numCache>
                <c:formatCode>0%</c:formatCode>
                <c:ptCount val="3"/>
                <c:pt idx="0">
                  <c:v>0.46491228070175439</c:v>
                </c:pt>
                <c:pt idx="1">
                  <c:v>0.5</c:v>
                </c:pt>
                <c:pt idx="2">
                  <c:v>3.5087719298245612E-2</c:v>
                </c:pt>
              </c:numCache>
            </c:numRef>
          </c:val>
          <c:extLst>
            <c:ext xmlns:c16="http://schemas.microsoft.com/office/drawing/2014/chart" uri="{C3380CC4-5D6E-409C-BE32-E72D297353CC}">
              <c16:uniqueId val="{00000002-76D5-4BEF-BCD2-5617AF0E3258}"/>
            </c:ext>
          </c:extLst>
        </c:ser>
        <c:ser>
          <c:idx val="3"/>
          <c:order val="3"/>
          <c:tx>
            <c:strRef>
              <c:f>Kön_ålder!$G$7</c:f>
              <c:strCache>
                <c:ptCount val="1"/>
                <c:pt idx="0">
                  <c:v>61+</c:v>
                </c:pt>
              </c:strCache>
            </c:strRef>
          </c:tx>
          <c:spPr>
            <a:solidFill>
              <a:schemeClr val="accent6">
                <a:lumMod val="60000"/>
              </a:schemeClr>
            </a:solidFill>
            <a:ln>
              <a:noFill/>
            </a:ln>
            <a:effectLst/>
          </c:spPr>
          <c:invertIfNegative val="0"/>
          <c:cat>
            <c:strRef>
              <c:f>Kön_ålder!$H$3:$J$3</c:f>
              <c:strCache>
                <c:ptCount val="3"/>
                <c:pt idx="0">
                  <c:v>Kvinna</c:v>
                </c:pt>
                <c:pt idx="1">
                  <c:v>Man</c:v>
                </c:pt>
                <c:pt idx="2">
                  <c:v>Vill ej uppge/Icke-binär</c:v>
                </c:pt>
              </c:strCache>
            </c:strRef>
          </c:cat>
          <c:val>
            <c:numRef>
              <c:f>Kön_ålder!$H$7:$J$7</c:f>
              <c:numCache>
                <c:formatCode>0%</c:formatCode>
                <c:ptCount val="3"/>
                <c:pt idx="0">
                  <c:v>0.12820512820512819</c:v>
                </c:pt>
                <c:pt idx="1">
                  <c:v>0.85897435897435892</c:v>
                </c:pt>
                <c:pt idx="2">
                  <c:v>1.282051282051282E-2</c:v>
                </c:pt>
              </c:numCache>
            </c:numRef>
          </c:val>
          <c:extLst>
            <c:ext xmlns:c16="http://schemas.microsoft.com/office/drawing/2014/chart" uri="{C3380CC4-5D6E-409C-BE32-E72D297353CC}">
              <c16:uniqueId val="{00000003-76D5-4BEF-BCD2-5617AF0E3258}"/>
            </c:ext>
          </c:extLst>
        </c:ser>
        <c:dLbls>
          <c:showLegendKey val="0"/>
          <c:showVal val="0"/>
          <c:showCatName val="0"/>
          <c:showSerName val="0"/>
          <c:showPercent val="0"/>
          <c:showBubbleSize val="0"/>
        </c:dLbls>
        <c:gapWidth val="182"/>
        <c:axId val="1482263903"/>
        <c:axId val="1482264319"/>
      </c:barChart>
      <c:catAx>
        <c:axId val="1482263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SE"/>
          </a:p>
        </c:txPr>
        <c:crossAx val="1482264319"/>
        <c:crosses val="autoZero"/>
        <c:auto val="1"/>
        <c:lblAlgn val="ctr"/>
        <c:lblOffset val="100"/>
        <c:noMultiLvlLbl val="0"/>
      </c:catAx>
      <c:valAx>
        <c:axId val="1482264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SE"/>
          </a:p>
        </c:txPr>
        <c:crossAx val="1482263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SE"/>
        </a:p>
      </c:txPr>
    </c:legend>
    <c:plotVisOnly val="1"/>
    <c:dispBlanksAs val="gap"/>
    <c:showDLblsOverMax val="0"/>
  </c:chart>
  <c:spPr>
    <a:noFill/>
    <a:ln>
      <a:noFill/>
    </a:ln>
    <a:effectLst/>
  </c:spPr>
  <c:txPr>
    <a:bodyPr/>
    <a:lstStyle/>
    <a:p>
      <a:pPr>
        <a:defRPr sz="1600"/>
      </a:pPr>
      <a:endParaRPr lang="en-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Qvintensen!$P$13</c:f>
              <c:strCache>
                <c:ptCount val="1"/>
                <c:pt idx="0">
                  <c:v>Totalt</c:v>
                </c:pt>
              </c:strCache>
            </c:strRef>
          </c:tx>
          <c:spPr>
            <a:solidFill>
              <a:srgbClr val="4472C4"/>
            </a:solidFill>
            <a:ln w="25400">
              <a:noFill/>
            </a:ln>
          </c:spPr>
          <c:invertIfNegative val="0"/>
          <c:cat>
            <c:strRef>
              <c:f>Qvintensen!$O$14:$O$18</c:f>
              <c:strCache>
                <c:ptCount val="5"/>
                <c:pt idx="0">
                  <c:v>Annat sätt</c:v>
                </c:pt>
                <c:pt idx="1">
                  <c:v>Som enskilda artiklar på hemsida och LinkedIn</c:v>
                </c:pt>
                <c:pt idx="2">
                  <c:v>Enbart som hel tidning på hemsidan</c:v>
                </c:pt>
                <c:pt idx="3">
                  <c:v>Enbart fysiskt i brevlådan</c:v>
                </c:pt>
                <c:pt idx="4">
                  <c:v>Som nu, både fysiskt i brevlådan och som hel tidning på hemsidan</c:v>
                </c:pt>
              </c:strCache>
            </c:strRef>
          </c:cat>
          <c:val>
            <c:numRef>
              <c:f>Qvintensen!$P$14:$P$18</c:f>
              <c:numCache>
                <c:formatCode>General</c:formatCode>
                <c:ptCount val="5"/>
                <c:pt idx="0">
                  <c:v>3.8869257950530034E-2</c:v>
                </c:pt>
                <c:pt idx="1">
                  <c:v>0.10954063604240283</c:v>
                </c:pt>
                <c:pt idx="2">
                  <c:v>0.12367491166077739</c:v>
                </c:pt>
                <c:pt idx="3">
                  <c:v>0.24028268551236748</c:v>
                </c:pt>
                <c:pt idx="4">
                  <c:v>0.48409893992932862</c:v>
                </c:pt>
              </c:numCache>
            </c:numRef>
          </c:val>
          <c:extLst>
            <c:ext xmlns:c16="http://schemas.microsoft.com/office/drawing/2014/chart" uri="{C3380CC4-5D6E-409C-BE32-E72D297353CC}">
              <c16:uniqueId val="{00000000-CA87-40F7-9F27-2EE7A04828DF}"/>
            </c:ext>
          </c:extLst>
        </c:ser>
        <c:dLbls>
          <c:showLegendKey val="0"/>
          <c:showVal val="0"/>
          <c:showCatName val="0"/>
          <c:showSerName val="0"/>
          <c:showPercent val="0"/>
          <c:showBubbleSize val="0"/>
        </c:dLbls>
        <c:gapWidth val="182"/>
        <c:axId val="1524178127"/>
        <c:axId val="1"/>
      </c:barChart>
      <c:catAx>
        <c:axId val="15241781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SE"/>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vert="horz"/>
          <a:lstStyle/>
          <a:p>
            <a:pPr>
              <a:defRPr/>
            </a:pPr>
            <a:endParaRPr lang="en-SE"/>
          </a:p>
        </c:txPr>
        <c:crossAx val="1524178127"/>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SE"/>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E2A25-25B2-44C4-95AC-CC488547EA46}" type="datetimeFigureOut">
              <a:rPr lang="sv-SE" smtClean="0"/>
              <a:t>2024-03-20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A2F95-397B-4F9A-9D8D-4741DC24491D}" type="slidenum">
              <a:rPr lang="sv-SE" smtClean="0"/>
              <a:t>‹#›</a:t>
            </a:fld>
            <a:endParaRPr lang="sv-SE"/>
          </a:p>
        </p:txBody>
      </p:sp>
    </p:spTree>
    <p:extLst>
      <p:ext uri="{BB962C8B-B14F-4D97-AF65-F5344CB8AC3E}">
        <p14:creationId xmlns:p14="http://schemas.microsoft.com/office/powerpoint/2010/main" val="296561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Palatino Linotype" panose="02040502050505030304" pitchFamily="18" charset="0"/>
                <a:ea typeface="Palatino Linotype" panose="02040502050505030304" pitchFamily="18" charset="0"/>
                <a:cs typeface="Times New Roman" panose="02020603050405020304" pitchFamily="18" charset="0"/>
              </a:rPr>
              <a:t>Figuren redovisar skillnaden i svarande per ålderskategori och kön. I ålderskategorin under 30 år var det fler kvinnor än män som svarade (83 procent kvinnor och 17 procent män) och i ålderskategorin över 61 var det fler män än kvinnor som svarade (86 procent män och 13 procent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Palatino Linotype" panose="02040502050505030304" pitchFamily="18" charset="0"/>
                <a:ea typeface="Palatino Linotype" panose="02040502050505030304" pitchFamily="18" charset="0"/>
                <a:cs typeface="Times New Roman" panose="02020603050405020304" pitchFamily="18" charset="0"/>
              </a:rPr>
              <a:t>Den vanligaste medlemmen har en statistikutbildning och är huvudsakligen knutna till universitet eller högskola, därefter sysselsatta inom offentlig sektor eller anställda inom privata sektorn</a:t>
            </a:r>
          </a:p>
          <a:p>
            <a:endParaRPr lang="sv-SE" dirty="0"/>
          </a:p>
        </p:txBody>
      </p:sp>
      <p:sp>
        <p:nvSpPr>
          <p:cNvPr id="4" name="Platshållare för bildnummer 3"/>
          <p:cNvSpPr>
            <a:spLocks noGrp="1"/>
          </p:cNvSpPr>
          <p:nvPr>
            <p:ph type="sldNum" sz="quarter" idx="5"/>
          </p:nvPr>
        </p:nvSpPr>
        <p:spPr/>
        <p:txBody>
          <a:bodyPr/>
          <a:lstStyle/>
          <a:p>
            <a:fld id="{A89A2F95-397B-4F9A-9D8D-4741DC24491D}" type="slidenum">
              <a:rPr lang="sv-SE" smtClean="0"/>
              <a:t>3</a:t>
            </a:fld>
            <a:endParaRPr lang="sv-SE"/>
          </a:p>
        </p:txBody>
      </p:sp>
    </p:spTree>
    <p:extLst>
      <p:ext uri="{BB962C8B-B14F-4D97-AF65-F5344CB8AC3E}">
        <p14:creationId xmlns:p14="http://schemas.microsoft.com/office/powerpoint/2010/main" val="327114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a:t>Klicka här för att ändra mall för rubrikformat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lgn="l">
              <a:defRPr/>
            </a:lvl1pPr>
          </a:lstStyle>
          <a:p>
            <a:fld id="{D05FB1C5-4A4D-4AA6-B852-156B61F328C6}" type="datetimeFigureOut">
              <a:rPr lang="sv-SE" smtClean="0"/>
              <a:t>2024-03-20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F68C32D-E413-4E31-A44F-2D5CB0FA15E2}"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5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05FB1C5-4A4D-4AA6-B852-156B61F328C6}" type="datetimeFigureOut">
              <a:rPr lang="sv-SE" smtClean="0"/>
              <a:t>2024-03-20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93076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05FB1C5-4A4D-4AA6-B852-156B61F328C6}" type="datetimeFigureOut">
              <a:rPr lang="sv-SE" smtClean="0"/>
              <a:t>2024-03-20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F68C32D-E413-4E31-A44F-2D5CB0FA15E2}" type="slidenum">
              <a:rPr lang="sv-SE" smtClean="0"/>
              <a:t>‹#›</a:t>
            </a:fld>
            <a:endParaRPr lang="sv-S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18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05FB1C5-4A4D-4AA6-B852-156B61F328C6}" type="datetimeFigureOut">
              <a:rPr lang="sv-SE" smtClean="0"/>
              <a:t>2024-03-20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202240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05FB1C5-4A4D-4AA6-B852-156B61F328C6}" type="datetimeFigureOut">
              <a:rPr lang="sv-SE" smtClean="0"/>
              <a:t>2024-03-20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F68C32D-E413-4E31-A44F-2D5CB0FA15E2}"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09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05FB1C5-4A4D-4AA6-B852-156B61F328C6}" type="datetimeFigureOut">
              <a:rPr lang="sv-SE" smtClean="0"/>
              <a:t>2024-03-20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220009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24128" y="2967788"/>
            <a:ext cx="4754880" cy="33415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a:t>Klicka här för att ändra format på bakgrundstexten</a:t>
            </a:r>
          </a:p>
        </p:txBody>
      </p:sp>
      <p:sp>
        <p:nvSpPr>
          <p:cNvPr id="6" name="Content Placeholder 5"/>
          <p:cNvSpPr>
            <a:spLocks noGrp="1"/>
          </p:cNvSpPr>
          <p:nvPr>
            <p:ph sz="quarter" idx="4"/>
          </p:nvPr>
        </p:nvSpPr>
        <p:spPr>
          <a:xfrm>
            <a:off x="5990888" y="2967788"/>
            <a:ext cx="4754880" cy="33415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D05FB1C5-4A4D-4AA6-B852-156B61F328C6}" type="datetimeFigureOut">
              <a:rPr lang="sv-SE" smtClean="0"/>
              <a:t>2024-03-20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404100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D05FB1C5-4A4D-4AA6-B852-156B61F328C6}" type="datetimeFigureOut">
              <a:rPr lang="sv-SE" smtClean="0"/>
              <a:t>2024-03-20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3626836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FB1C5-4A4D-4AA6-B852-156B61F328C6}" type="datetimeFigureOut">
              <a:rPr lang="sv-SE" smtClean="0"/>
              <a:t>2024-03-20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3113409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a:t>Klicka här för att ändra mall för rubrikformat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05FB1C5-4A4D-4AA6-B852-156B61F328C6}" type="datetimeFigureOut">
              <a:rPr lang="sv-SE" smtClean="0"/>
              <a:t>2024-03-20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F68C32D-E413-4E31-A44F-2D5CB0FA15E2}" type="slidenum">
              <a:rPr lang="sv-SE" smtClean="0"/>
              <a:t>‹#›</a:t>
            </a:fld>
            <a:endParaRPr lang="sv-SE"/>
          </a:p>
        </p:txBody>
      </p:sp>
    </p:spTree>
    <p:extLst>
      <p:ext uri="{BB962C8B-B14F-4D97-AF65-F5344CB8AC3E}">
        <p14:creationId xmlns:p14="http://schemas.microsoft.com/office/powerpoint/2010/main" val="311993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05FB1C5-4A4D-4AA6-B852-156B61F328C6}" type="datetimeFigureOut">
              <a:rPr lang="sv-SE" smtClean="0"/>
              <a:t>2024-03-20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F68C32D-E413-4E31-A44F-2D5CB0FA15E2}"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21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5FB1C5-4A4D-4AA6-B852-156B61F328C6}" type="datetimeFigureOut">
              <a:rPr lang="sv-SE" smtClean="0"/>
              <a:t>2024-03-20</a:t>
            </a:fld>
            <a:endParaRPr lang="sv-S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sv-S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68C32D-E413-4E31-A44F-2D5CB0FA15E2}" type="slidenum">
              <a:rPr lang="sv-SE" smtClean="0"/>
              <a:t>‹#›</a:t>
            </a:fld>
            <a:endParaRPr lang="sv-S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99318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A7CE6A-3327-4F01-836F-15D6785A755E}"/>
              </a:ext>
            </a:extLst>
          </p:cNvPr>
          <p:cNvSpPr>
            <a:spLocks noGrp="1"/>
          </p:cNvSpPr>
          <p:nvPr>
            <p:ph type="ctrTitle"/>
          </p:nvPr>
        </p:nvSpPr>
        <p:spPr/>
        <p:txBody>
          <a:bodyPr/>
          <a:lstStyle/>
          <a:p>
            <a:r>
              <a:rPr lang="sv-SE" dirty="0"/>
              <a:t>Ett </a:t>
            </a:r>
            <a:r>
              <a:rPr lang="sv-SE" dirty="0" err="1"/>
              <a:t>statistikfrämjande</a:t>
            </a:r>
            <a:r>
              <a:rPr lang="sv-SE" dirty="0"/>
              <a:t> i framtiden</a:t>
            </a:r>
          </a:p>
        </p:txBody>
      </p:sp>
      <p:sp>
        <p:nvSpPr>
          <p:cNvPr id="3" name="Underrubrik 2">
            <a:extLst>
              <a:ext uri="{FF2B5EF4-FFF2-40B4-BE49-F238E27FC236}">
                <a16:creationId xmlns:a16="http://schemas.microsoft.com/office/drawing/2014/main" id="{02736BC5-703C-4B1D-8566-45C3AD41CE34}"/>
              </a:ext>
            </a:extLst>
          </p:cNvPr>
          <p:cNvSpPr>
            <a:spLocks noGrp="1"/>
          </p:cNvSpPr>
          <p:nvPr>
            <p:ph type="subTitle" idx="1"/>
          </p:nvPr>
        </p:nvSpPr>
        <p:spPr/>
        <p:txBody>
          <a:bodyPr/>
          <a:lstStyle/>
          <a:p>
            <a:r>
              <a:rPr lang="sv-SE" dirty="0"/>
              <a:t>Resultaten av medlemsundersökningen 2024</a:t>
            </a:r>
          </a:p>
        </p:txBody>
      </p:sp>
      <p:pic>
        <p:nvPicPr>
          <p:cNvPr id="4" name="Platshållare för innehåll 4">
            <a:extLst>
              <a:ext uri="{FF2B5EF4-FFF2-40B4-BE49-F238E27FC236}">
                <a16:creationId xmlns:a16="http://schemas.microsoft.com/office/drawing/2014/main" id="{A0D5386D-016C-4D29-8821-D1103C6952D0}"/>
              </a:ext>
            </a:extLst>
          </p:cNvPr>
          <p:cNvPicPr>
            <a:picLocks noChangeAspect="1"/>
          </p:cNvPicPr>
          <p:nvPr/>
        </p:nvPicPr>
        <p:blipFill rotWithShape="1">
          <a:blip r:embed="rId2"/>
          <a:srcRect l="4987" t="15777" r="83009" b="73553"/>
          <a:stretch/>
        </p:blipFill>
        <p:spPr>
          <a:xfrm>
            <a:off x="336396" y="5294273"/>
            <a:ext cx="2095495" cy="1047750"/>
          </a:xfrm>
          <a:prstGeom prst="rect">
            <a:avLst/>
          </a:prstGeom>
        </p:spPr>
      </p:pic>
    </p:spTree>
    <p:extLst>
      <p:ext uri="{BB962C8B-B14F-4D97-AF65-F5344CB8AC3E}">
        <p14:creationId xmlns:p14="http://schemas.microsoft.com/office/powerpoint/2010/main" val="290815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1CAD81-EB5F-4162-B635-9BDC234BAE8C}"/>
              </a:ext>
            </a:extLst>
          </p:cNvPr>
          <p:cNvSpPr>
            <a:spLocks noGrp="1"/>
          </p:cNvSpPr>
          <p:nvPr>
            <p:ph type="title"/>
          </p:nvPr>
        </p:nvSpPr>
        <p:spPr/>
        <p:txBody>
          <a:bodyPr/>
          <a:lstStyle/>
          <a:p>
            <a:r>
              <a:rPr lang="sv-SE" dirty="0"/>
              <a:t>Motivet – Framtidssäkra vårt främjande</a:t>
            </a:r>
          </a:p>
        </p:txBody>
      </p:sp>
      <p:sp>
        <p:nvSpPr>
          <p:cNvPr id="3" name="Platshållare för innehåll 2">
            <a:extLst>
              <a:ext uri="{FF2B5EF4-FFF2-40B4-BE49-F238E27FC236}">
                <a16:creationId xmlns:a16="http://schemas.microsoft.com/office/drawing/2014/main" id="{2D59494B-B991-43F0-949E-E74D38B9B90C}"/>
              </a:ext>
            </a:extLst>
          </p:cNvPr>
          <p:cNvSpPr>
            <a:spLocks noGrp="1"/>
          </p:cNvSpPr>
          <p:nvPr>
            <p:ph idx="1"/>
          </p:nvPr>
        </p:nvSpPr>
        <p:spPr/>
        <p:txBody>
          <a:bodyPr>
            <a:normAutofit/>
          </a:bodyPr>
          <a:lstStyle/>
          <a:p>
            <a:pPr marL="742950" indent="-742950">
              <a:buAutoNum type="arabicPeriod"/>
            </a:pPr>
            <a:r>
              <a:rPr lang="sv-SE" sz="3600" dirty="0">
                <a:latin typeface="Palatino Linotype" panose="02040502050505030304" pitchFamily="18" charset="0"/>
                <a:ea typeface="Palatino Linotype" panose="02040502050505030304" pitchFamily="18" charset="0"/>
                <a:cs typeface="Times New Roman" panose="02020603050405020304" pitchFamily="18" charset="0"/>
              </a:rPr>
              <a:t>V</a:t>
            </a:r>
            <a:r>
              <a:rPr lang="sv-SE" sz="3600" dirty="0">
                <a:effectLst/>
                <a:latin typeface="Palatino Linotype" panose="02040502050505030304" pitchFamily="18" charset="0"/>
                <a:ea typeface="Palatino Linotype" panose="02040502050505030304" pitchFamily="18" charset="0"/>
                <a:cs typeface="Times New Roman" panose="02020603050405020304" pitchFamily="18" charset="0"/>
              </a:rPr>
              <a:t>ad vi kan göra för att vidareutvecklas som förening?</a:t>
            </a:r>
          </a:p>
          <a:p>
            <a:pPr marL="742950" indent="-742950">
              <a:buAutoNum type="arabicPeriod"/>
            </a:pPr>
            <a:endParaRPr lang="sv-SE" sz="3600" dirty="0">
              <a:latin typeface="Palatino Linotype" panose="02040502050505030304" pitchFamily="18" charset="0"/>
              <a:ea typeface="Palatino Linotype" panose="02040502050505030304" pitchFamily="18" charset="0"/>
              <a:cs typeface="Times New Roman" panose="02020603050405020304" pitchFamily="18" charset="0"/>
            </a:endParaRPr>
          </a:p>
          <a:p>
            <a:pPr marL="742950" indent="-742950">
              <a:buAutoNum type="arabicPeriod"/>
            </a:pPr>
            <a:r>
              <a:rPr lang="sv-SE" sz="3600" dirty="0">
                <a:latin typeface="Palatino Linotype" panose="02040502050505030304" pitchFamily="18" charset="0"/>
                <a:ea typeface="Palatino Linotype" panose="02040502050505030304" pitchFamily="18" charset="0"/>
                <a:cs typeface="Times New Roman" panose="02020603050405020304" pitchFamily="18" charset="0"/>
              </a:rPr>
              <a:t>Hur kan vi f</a:t>
            </a:r>
            <a:r>
              <a:rPr lang="sv-SE" sz="3600" dirty="0">
                <a:effectLst/>
                <a:latin typeface="Palatino Linotype" panose="02040502050505030304" pitchFamily="18" charset="0"/>
                <a:ea typeface="Palatino Linotype" panose="02040502050505030304" pitchFamily="18" charset="0"/>
                <a:cs typeface="Times New Roman" panose="02020603050405020304" pitchFamily="18" charset="0"/>
              </a:rPr>
              <a:t>ördjupa arbetet med att vara en aktiv och relevant branschförening för statistiker och statistikintresserade.?</a:t>
            </a:r>
          </a:p>
          <a:p>
            <a:endParaRPr lang="sv-SE" dirty="0"/>
          </a:p>
        </p:txBody>
      </p:sp>
    </p:spTree>
    <p:extLst>
      <p:ext uri="{BB962C8B-B14F-4D97-AF65-F5344CB8AC3E}">
        <p14:creationId xmlns:p14="http://schemas.microsoft.com/office/powerpoint/2010/main" val="419025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CF4316-0A1E-462B-9FBA-91C27AED0E00}"/>
              </a:ext>
            </a:extLst>
          </p:cNvPr>
          <p:cNvSpPr>
            <a:spLocks noGrp="1"/>
          </p:cNvSpPr>
          <p:nvPr>
            <p:ph type="title"/>
          </p:nvPr>
        </p:nvSpPr>
        <p:spPr/>
        <p:txBody>
          <a:bodyPr/>
          <a:lstStyle/>
          <a:p>
            <a:r>
              <a:rPr lang="sv-SE" dirty="0"/>
              <a:t>Svarsfrekvens: 29 procent totalt - flest svarande var män.</a:t>
            </a:r>
          </a:p>
        </p:txBody>
      </p:sp>
      <p:graphicFrame>
        <p:nvGraphicFramePr>
          <p:cNvPr id="8" name="Platshållare för innehåll 7">
            <a:extLst>
              <a:ext uri="{FF2B5EF4-FFF2-40B4-BE49-F238E27FC236}">
                <a16:creationId xmlns:a16="http://schemas.microsoft.com/office/drawing/2014/main" id="{9988354F-375D-4D90-BBA0-51EB8E0706D9}"/>
              </a:ext>
            </a:extLst>
          </p:cNvPr>
          <p:cNvGraphicFramePr>
            <a:graphicFrameLocks noGrp="1"/>
          </p:cNvGraphicFramePr>
          <p:nvPr>
            <p:ph idx="1"/>
            <p:extLst>
              <p:ext uri="{D42A27DB-BD31-4B8C-83A1-F6EECF244321}">
                <p14:modId xmlns:p14="http://schemas.microsoft.com/office/powerpoint/2010/main" val="3681567030"/>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877A646F-9303-4686-97DD-921803F4C300}"/>
              </a:ext>
            </a:extLst>
          </p:cNvPr>
          <p:cNvSpPr txBox="1"/>
          <p:nvPr/>
        </p:nvSpPr>
        <p:spPr>
          <a:xfrm>
            <a:off x="8282762" y="3179135"/>
            <a:ext cx="2885300" cy="1200329"/>
          </a:xfrm>
          <a:prstGeom prst="rect">
            <a:avLst/>
          </a:prstGeom>
          <a:noFill/>
        </p:spPr>
        <p:txBody>
          <a:bodyPr wrap="square" rtlCol="0">
            <a:spAutoFit/>
          </a:bodyPr>
          <a:lstStyle/>
          <a:p>
            <a:r>
              <a:rPr lang="sv-SE" dirty="0"/>
              <a:t>Staplarna visar den procentuella ålders-fördelningen inom gruppen män och kvinnor</a:t>
            </a:r>
          </a:p>
        </p:txBody>
      </p:sp>
    </p:spTree>
    <p:extLst>
      <p:ext uri="{BB962C8B-B14F-4D97-AF65-F5344CB8AC3E}">
        <p14:creationId xmlns:p14="http://schemas.microsoft.com/office/powerpoint/2010/main" val="72823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696691-6A37-4580-81AA-304B1F198257}"/>
              </a:ext>
            </a:extLst>
          </p:cNvPr>
          <p:cNvSpPr>
            <a:spLocks noGrp="1"/>
          </p:cNvSpPr>
          <p:nvPr>
            <p:ph type="title"/>
          </p:nvPr>
        </p:nvSpPr>
        <p:spPr/>
        <p:txBody>
          <a:bodyPr/>
          <a:lstStyle/>
          <a:p>
            <a:r>
              <a:rPr lang="sv-SE" dirty="0"/>
              <a:t>Fördelar med medlemskapet </a:t>
            </a:r>
          </a:p>
        </p:txBody>
      </p:sp>
      <p:sp>
        <p:nvSpPr>
          <p:cNvPr id="3" name="Platshållare för innehåll 2">
            <a:extLst>
              <a:ext uri="{FF2B5EF4-FFF2-40B4-BE49-F238E27FC236}">
                <a16:creationId xmlns:a16="http://schemas.microsoft.com/office/drawing/2014/main" id="{EA302418-5CCC-4D24-B4F2-2DD6F61FB40D}"/>
              </a:ext>
            </a:extLst>
          </p:cNvPr>
          <p:cNvSpPr>
            <a:spLocks noGrp="1"/>
          </p:cNvSpPr>
          <p:nvPr>
            <p:ph idx="1"/>
          </p:nvPr>
        </p:nvSpPr>
        <p:spPr/>
        <p:txBody>
          <a:bodyPr/>
          <a:lstStyle/>
          <a:p>
            <a:pPr marL="342900" lvl="0" indent="-342900">
              <a:lnSpc>
                <a:spcPct val="105000"/>
              </a:lnSpc>
              <a:buFont typeface="+mj-lt"/>
              <a:buAutoNum type="arabicPeriod"/>
            </a:pP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Qvintensen </a:t>
            </a:r>
          </a:p>
          <a:p>
            <a:pPr marL="342900" lvl="0" indent="-342900">
              <a:lnSpc>
                <a:spcPct val="105000"/>
              </a:lnSpc>
              <a:buFont typeface="+mj-lt"/>
              <a:buAutoNum type="arabicPeriod"/>
            </a:pP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Nätverket med andra statistiker; </a:t>
            </a:r>
          </a:p>
          <a:p>
            <a:pPr marL="342900" lvl="0" indent="-342900">
              <a:lnSpc>
                <a:spcPct val="105000"/>
              </a:lnSpc>
              <a:buFont typeface="+mj-lt"/>
              <a:buAutoNum type="arabicPeriod"/>
            </a:pP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Kompetensutveckling (</a:t>
            </a:r>
            <a:r>
              <a:rPr lang="sv-SE" sz="2400" dirty="0" err="1">
                <a:effectLst/>
                <a:latin typeface="Palatino Linotype" panose="02040502050505030304" pitchFamily="18" charset="0"/>
                <a:ea typeface="Palatino Linotype" panose="02040502050505030304" pitchFamily="18" charset="0"/>
                <a:cs typeface="Times New Roman" panose="02020603050405020304" pitchFamily="18" charset="0"/>
              </a:rPr>
              <a:t>webinar</a:t>
            </a: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 konferenser etc.); </a:t>
            </a:r>
          </a:p>
          <a:p>
            <a:pPr marL="342900" lvl="0" indent="-342900">
              <a:lnSpc>
                <a:spcPct val="105000"/>
              </a:lnSpc>
              <a:spcAft>
                <a:spcPts val="800"/>
              </a:spcAft>
              <a:buFont typeface="+mj-lt"/>
              <a:buAutoNum type="arabicPeriod"/>
            </a:pP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Spännande nyheter (nyhetsbrev, Qvintensen, LinkedIn etc.);</a:t>
            </a:r>
          </a:p>
          <a:p>
            <a:pPr marL="342900" lvl="0" indent="-342900">
              <a:lnSpc>
                <a:spcPct val="105000"/>
              </a:lnSpc>
              <a:spcAft>
                <a:spcPts val="800"/>
              </a:spcAft>
              <a:buFont typeface="+mj-lt"/>
              <a:buAutoNum type="arabicPeriod"/>
            </a:pPr>
            <a:r>
              <a:rPr lang="sv-SE" sz="2400" dirty="0">
                <a:latin typeface="Palatino Linotype" panose="02040502050505030304" pitchFamily="18" charset="0"/>
                <a:ea typeface="Palatino Linotype" panose="02040502050505030304" pitchFamily="18" charset="0"/>
                <a:cs typeface="Times New Roman" panose="02020603050405020304" pitchFamily="18" charset="0"/>
              </a:rPr>
              <a:t>Platsannonserna </a:t>
            </a:r>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 </a:t>
            </a:r>
          </a:p>
          <a:p>
            <a:endParaRPr lang="sv-SE" dirty="0"/>
          </a:p>
        </p:txBody>
      </p:sp>
    </p:spTree>
    <p:extLst>
      <p:ext uri="{BB962C8B-B14F-4D97-AF65-F5344CB8AC3E}">
        <p14:creationId xmlns:p14="http://schemas.microsoft.com/office/powerpoint/2010/main" val="255902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90F30A-021E-4A16-B3E8-4773926975E7}"/>
              </a:ext>
            </a:extLst>
          </p:cNvPr>
          <p:cNvSpPr>
            <a:spLocks noGrp="1"/>
          </p:cNvSpPr>
          <p:nvPr>
            <p:ph type="title"/>
          </p:nvPr>
        </p:nvSpPr>
        <p:spPr/>
        <p:txBody>
          <a:bodyPr/>
          <a:lstStyle/>
          <a:p>
            <a:r>
              <a:rPr lang="sv-SE" dirty="0" err="1"/>
              <a:t>Qvintensens</a:t>
            </a:r>
            <a:r>
              <a:rPr lang="sv-SE" dirty="0"/>
              <a:t> framtida spridningsform</a:t>
            </a:r>
          </a:p>
        </p:txBody>
      </p:sp>
      <p:graphicFrame>
        <p:nvGraphicFramePr>
          <p:cNvPr id="4" name="Platshållare för innehåll 3">
            <a:extLst>
              <a:ext uri="{FF2B5EF4-FFF2-40B4-BE49-F238E27FC236}">
                <a16:creationId xmlns:a16="http://schemas.microsoft.com/office/drawing/2014/main" id="{3B6FAE8D-5F20-4A66-8AD5-931E7C543CBA}"/>
              </a:ext>
            </a:extLst>
          </p:cNvPr>
          <p:cNvGraphicFramePr>
            <a:graphicFrameLocks noGrp="1"/>
          </p:cNvGraphicFramePr>
          <p:nvPr>
            <p:ph idx="1"/>
            <p:extLst>
              <p:ext uri="{D42A27DB-BD31-4B8C-83A1-F6EECF244321}">
                <p14:modId xmlns:p14="http://schemas.microsoft.com/office/powerpoint/2010/main" val="4291886545"/>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903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79DB1D-1108-4185-B7A1-C06177FCF59D}"/>
              </a:ext>
            </a:extLst>
          </p:cNvPr>
          <p:cNvSpPr>
            <a:spLocks noGrp="1"/>
          </p:cNvSpPr>
          <p:nvPr>
            <p:ph type="title"/>
          </p:nvPr>
        </p:nvSpPr>
        <p:spPr/>
        <p:txBody>
          <a:bodyPr/>
          <a:lstStyle/>
          <a:p>
            <a:r>
              <a:rPr lang="sv-SE" dirty="0"/>
              <a:t>Ackreditering</a:t>
            </a:r>
          </a:p>
        </p:txBody>
      </p:sp>
      <p:sp>
        <p:nvSpPr>
          <p:cNvPr id="3" name="Platshållare för innehåll 2">
            <a:extLst>
              <a:ext uri="{FF2B5EF4-FFF2-40B4-BE49-F238E27FC236}">
                <a16:creationId xmlns:a16="http://schemas.microsoft.com/office/drawing/2014/main" id="{52EBA1A0-DA9B-4FEB-852D-3512B4F73249}"/>
              </a:ext>
            </a:extLst>
          </p:cNvPr>
          <p:cNvSpPr>
            <a:spLocks noGrp="1"/>
          </p:cNvSpPr>
          <p:nvPr>
            <p:ph idx="1"/>
          </p:nvPr>
        </p:nvSpPr>
        <p:spPr/>
        <p:txBody>
          <a:bodyPr>
            <a:normAutofit fontScale="92500" lnSpcReduction="20000"/>
          </a:bodyPr>
          <a:lstStyle/>
          <a:p>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 Europeisk statistisk ackreditering sedan år 2021</a:t>
            </a:r>
          </a:p>
          <a:p>
            <a:endPar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endParaRPr>
          </a:p>
          <a:p>
            <a:r>
              <a:rPr lang="sv-SE" sz="2400" dirty="0">
                <a:latin typeface="Palatino Linotype" panose="02040502050505030304" pitchFamily="18" charset="0"/>
                <a:ea typeface="Palatino Linotype" panose="02040502050505030304" pitchFamily="18" charset="0"/>
                <a:cs typeface="Times New Roman" panose="02020603050405020304" pitchFamily="18" charset="0"/>
              </a:rPr>
              <a:t>- Majoriteten av svarande – 69 procent, var inte intresserade – dvs. strax under 200 svaranden. </a:t>
            </a:r>
          </a:p>
          <a:p>
            <a:r>
              <a:rPr lang="sv-SE" sz="2400" dirty="0">
                <a:latin typeface="Palatino Linotype" panose="02040502050505030304" pitchFamily="18" charset="0"/>
                <a:ea typeface="Palatino Linotype" panose="02040502050505030304" pitchFamily="18" charset="0"/>
                <a:cs typeface="Times New Roman" panose="02020603050405020304" pitchFamily="18" charset="0"/>
              </a:rPr>
              <a:t>- Dock var ca 80 personer intresserade vilket är betydligt fler än de som är ackrediterade i dag!</a:t>
            </a:r>
          </a:p>
          <a:p>
            <a:endPar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endParaRPr>
          </a:p>
          <a:p>
            <a:r>
              <a:rPr lang="sv-SE" sz="2400" b="1" dirty="0">
                <a:effectLst/>
                <a:latin typeface="Palatino Linotype" panose="02040502050505030304" pitchFamily="18" charset="0"/>
                <a:ea typeface="Palatino Linotype" panose="02040502050505030304" pitchFamily="18" charset="0"/>
                <a:cs typeface="Times New Roman" panose="02020603050405020304" pitchFamily="18" charset="0"/>
              </a:rPr>
              <a:t>Varför detta relativt sett höga ointresse?</a:t>
            </a:r>
          </a:p>
          <a:p>
            <a:r>
              <a:rPr lang="sv-SE" sz="2400" dirty="0">
                <a:latin typeface="Palatino Linotype" panose="02040502050505030304" pitchFamily="18" charset="0"/>
                <a:ea typeface="Palatino Linotype" panose="02040502050505030304" pitchFamily="18" charset="0"/>
                <a:cs typeface="Times New Roman" panose="02020603050405020304" pitchFamily="18" charset="0"/>
              </a:rPr>
              <a:t>- Känner inte till tillräckligt om varför det är bra</a:t>
            </a:r>
          </a:p>
          <a:p>
            <a:r>
              <a:rPr lang="sv-SE" sz="2400" dirty="0">
                <a:effectLst/>
                <a:latin typeface="Palatino Linotype" panose="02040502050505030304" pitchFamily="18" charset="0"/>
                <a:ea typeface="Palatino Linotype" panose="02040502050505030304" pitchFamily="18" charset="0"/>
                <a:cs typeface="Times New Roman" panose="02020603050405020304" pitchFamily="18" charset="0"/>
              </a:rPr>
              <a:t>- Ackrediteringen är ännu inte etablerad och därför inte spelar så stor roll för sin karriär</a:t>
            </a:r>
            <a:endParaRPr lang="sv-SE" sz="2400" b="1" dirty="0">
              <a:effectLst/>
              <a:latin typeface="Palatino Linotype" panose="02040502050505030304" pitchFamily="18" charset="0"/>
              <a:ea typeface="Palatino Linotype" panose="0204050205050503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853812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56C59-CD1A-414B-A51D-779C1AD3102F}"/>
              </a:ext>
            </a:extLst>
          </p:cNvPr>
          <p:cNvSpPr>
            <a:spLocks noGrp="1"/>
          </p:cNvSpPr>
          <p:nvPr>
            <p:ph type="title"/>
          </p:nvPr>
        </p:nvSpPr>
        <p:spPr/>
        <p:txBody>
          <a:bodyPr/>
          <a:lstStyle/>
          <a:p>
            <a:r>
              <a:rPr lang="sv-SE" dirty="0"/>
              <a:t>Medlemsengagemang</a:t>
            </a:r>
          </a:p>
        </p:txBody>
      </p:sp>
      <p:sp>
        <p:nvSpPr>
          <p:cNvPr id="3" name="Platshållare för innehåll 2">
            <a:extLst>
              <a:ext uri="{FF2B5EF4-FFF2-40B4-BE49-F238E27FC236}">
                <a16:creationId xmlns:a16="http://schemas.microsoft.com/office/drawing/2014/main" id="{16A657DC-0BE8-46BF-99E9-BEBD7F3ED5FA}"/>
              </a:ext>
            </a:extLst>
          </p:cNvPr>
          <p:cNvSpPr>
            <a:spLocks noGrp="1"/>
          </p:cNvSpPr>
          <p:nvPr>
            <p:ph idx="1"/>
          </p:nvPr>
        </p:nvSpPr>
        <p:spPr>
          <a:xfrm>
            <a:off x="1024127" y="2084832"/>
            <a:ext cx="9720073" cy="4023360"/>
          </a:xfrm>
        </p:spPr>
        <p:txBody>
          <a:bodyPr/>
          <a:lstStyle/>
          <a:p>
            <a:pPr>
              <a:lnSpc>
                <a:spcPct val="105000"/>
              </a:lnSpc>
              <a:spcAft>
                <a:spcPts val="800"/>
              </a:spcAft>
            </a:pPr>
            <a:r>
              <a:rPr lang="sv-SE" sz="2000" i="1" dirty="0">
                <a:effectLst/>
                <a:latin typeface="Palatino Linotype" panose="02040502050505030304" pitchFamily="18" charset="0"/>
                <a:ea typeface="Palatino Linotype" panose="02040502050505030304" pitchFamily="18" charset="0"/>
                <a:cs typeface="Times New Roman" panose="02020603050405020304" pitchFamily="18" charset="0"/>
              </a:rPr>
              <a:t>Vad skulle göra att fler deltog på våra aktiviteter eller i själva styrelsearbetet med att utforma och driva arbetet framåt? </a:t>
            </a:r>
          </a:p>
          <a:p>
            <a:pPr>
              <a:lnSpc>
                <a:spcPct val="105000"/>
              </a:lnSpc>
              <a:spcAft>
                <a:spcPts val="800"/>
              </a:spcAft>
            </a:pPr>
            <a:r>
              <a:rPr lang="sv-SE" sz="2000" dirty="0">
                <a:effectLst/>
                <a:latin typeface="Palatino Linotype" panose="02040502050505030304" pitchFamily="18" charset="0"/>
                <a:ea typeface="Palatino Linotype" panose="02040502050505030304" pitchFamily="18" charset="0"/>
                <a:cs typeface="Times New Roman" panose="02020603050405020304" pitchFamily="18" charset="0"/>
                <a:sym typeface="Wingdings" panose="05000000000000000000" pitchFamily="2" charset="2"/>
              </a:rPr>
              <a:t> </a:t>
            </a:r>
            <a:r>
              <a:rPr lang="sv-SE" sz="2000" dirty="0">
                <a:effectLst/>
                <a:latin typeface="Palatino Linotype" panose="02040502050505030304" pitchFamily="18" charset="0"/>
                <a:ea typeface="Palatino Linotype" panose="02040502050505030304" pitchFamily="18" charset="0"/>
                <a:cs typeface="Times New Roman" panose="02020603050405020304" pitchFamily="18" charset="0"/>
              </a:rPr>
              <a:t>Det främst motiverande att engagera sig handlar om ett spännande ämne som intresserar. Andra aspekter som skulle påverka var att möta andra trevliga personer och bygga ett stabilt nätverk. Få svarande noterade att de var i behov av ersättning för tid eller insatser. </a:t>
            </a:r>
          </a:p>
          <a:p>
            <a:pPr>
              <a:lnSpc>
                <a:spcPct val="105000"/>
              </a:lnSpc>
              <a:spcAft>
                <a:spcPts val="800"/>
              </a:spcAft>
            </a:pPr>
            <a:r>
              <a:rPr lang="sv-SE" sz="2000" dirty="0">
                <a:effectLst/>
                <a:latin typeface="Palatino Linotype" panose="02040502050505030304" pitchFamily="18" charset="0"/>
                <a:ea typeface="Palatino Linotype" panose="02040502050505030304" pitchFamily="18" charset="0"/>
                <a:cs typeface="Times New Roman" panose="02020603050405020304" pitchFamily="18" charset="0"/>
                <a:sym typeface="Wingdings" panose="05000000000000000000" pitchFamily="2" charset="2"/>
              </a:rPr>
              <a:t> </a:t>
            </a:r>
            <a:r>
              <a:rPr lang="sv-SE" sz="2000" dirty="0">
                <a:effectLst/>
                <a:latin typeface="Palatino Linotype" panose="02040502050505030304" pitchFamily="18" charset="0"/>
                <a:ea typeface="Palatino Linotype" panose="02040502050505030304" pitchFamily="18" charset="0"/>
                <a:cs typeface="Times New Roman" panose="02020603050405020304" pitchFamily="18" charset="0"/>
              </a:rPr>
              <a:t>Av fritextsvaren framgår att bristen på tid är en avgörande aspekt till varför ett ökat engagemang inte är möjligt. En del noterar att man tycker att den egna erfarenheten inte riktigt är där ännu – dvs att man är för junior för att delta aktivt. </a:t>
            </a:r>
          </a:p>
          <a:p>
            <a:endParaRPr lang="sv-SE" dirty="0"/>
          </a:p>
        </p:txBody>
      </p:sp>
    </p:spTree>
    <p:extLst>
      <p:ext uri="{BB962C8B-B14F-4D97-AF65-F5344CB8AC3E}">
        <p14:creationId xmlns:p14="http://schemas.microsoft.com/office/powerpoint/2010/main" val="155210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E39964-472C-43F3-B328-0BC4CEC3EF29}"/>
              </a:ext>
            </a:extLst>
          </p:cNvPr>
          <p:cNvSpPr>
            <a:spLocks noGrp="1"/>
          </p:cNvSpPr>
          <p:nvPr>
            <p:ph type="title"/>
          </p:nvPr>
        </p:nvSpPr>
        <p:spPr/>
        <p:txBody>
          <a:bodyPr/>
          <a:lstStyle/>
          <a:p>
            <a:r>
              <a:rPr lang="sv-SE" dirty="0"/>
              <a:t>Sammantagna bilden</a:t>
            </a:r>
          </a:p>
        </p:txBody>
      </p:sp>
      <p:sp>
        <p:nvSpPr>
          <p:cNvPr id="3" name="Platshållare för innehåll 2">
            <a:extLst>
              <a:ext uri="{FF2B5EF4-FFF2-40B4-BE49-F238E27FC236}">
                <a16:creationId xmlns:a16="http://schemas.microsoft.com/office/drawing/2014/main" id="{4D5C2C70-2530-481B-83E4-6141CA152424}"/>
              </a:ext>
            </a:extLst>
          </p:cNvPr>
          <p:cNvSpPr>
            <a:spLocks noGrp="1"/>
          </p:cNvSpPr>
          <p:nvPr>
            <p:ph idx="1"/>
          </p:nvPr>
        </p:nvSpPr>
        <p:spPr>
          <a:xfrm>
            <a:off x="1024128" y="2286000"/>
            <a:ext cx="10746114" cy="4023360"/>
          </a:xfrm>
        </p:spPr>
        <p:txBody>
          <a:bodyPr>
            <a:normAutofit lnSpcReduction="10000"/>
          </a:bodyPr>
          <a:lstStyle/>
          <a:p>
            <a:pPr>
              <a:buFont typeface="Wingdings" panose="05000000000000000000" pitchFamily="2" charset="2"/>
              <a:buChar char="q"/>
            </a:pPr>
            <a:r>
              <a:rPr lang="sv-SE" dirty="0"/>
              <a:t> Svenska </a:t>
            </a:r>
            <a:r>
              <a:rPr lang="sv-SE" dirty="0" err="1"/>
              <a:t>statistikfrämjandets</a:t>
            </a:r>
            <a:r>
              <a:rPr lang="sv-SE" dirty="0"/>
              <a:t> medlemmar är i stort sett nöjda med det utbud som idag finns, men det finns förbättringspotential. </a:t>
            </a:r>
          </a:p>
          <a:p>
            <a:pPr>
              <a:buFont typeface="Wingdings" panose="05000000000000000000" pitchFamily="2" charset="2"/>
              <a:buChar char="q"/>
            </a:pPr>
            <a:r>
              <a:rPr lang="sv-SE" dirty="0"/>
              <a:t>Bland annat att utöka med fler </a:t>
            </a:r>
            <a:r>
              <a:rPr lang="sv-SE" dirty="0" err="1"/>
              <a:t>webinarier</a:t>
            </a:r>
            <a:r>
              <a:rPr lang="sv-SE" dirty="0"/>
              <a:t> som kan intressera både spets och bredd</a:t>
            </a:r>
          </a:p>
          <a:p>
            <a:pPr>
              <a:buFont typeface="Wingdings" panose="05000000000000000000" pitchFamily="2" charset="2"/>
              <a:buChar char="q"/>
            </a:pPr>
            <a:r>
              <a:rPr lang="sv-SE" dirty="0"/>
              <a:t>Öppna för ökat främjade av forskningen </a:t>
            </a:r>
          </a:p>
          <a:p>
            <a:pPr>
              <a:buFont typeface="Wingdings" panose="05000000000000000000" pitchFamily="2" charset="2"/>
              <a:buChar char="q"/>
            </a:pPr>
            <a:r>
              <a:rPr lang="sv-SE" dirty="0"/>
              <a:t> Säkerställa att ”vardagsstatistikerns” behov av nätverk och kunskap kan tillgodoses</a:t>
            </a:r>
          </a:p>
          <a:p>
            <a:pPr>
              <a:buFont typeface="Wingdings" panose="05000000000000000000" pitchFamily="2" charset="2"/>
              <a:buChar char="q"/>
            </a:pPr>
            <a:r>
              <a:rPr lang="sv-SE" dirty="0"/>
              <a:t>Qvintensen får flera tips och idéer om hur det skulle kunna gå att utveckla innehållsmässigt</a:t>
            </a:r>
          </a:p>
          <a:p>
            <a:pPr>
              <a:buFont typeface="Wingdings" panose="05000000000000000000" pitchFamily="2" charset="2"/>
              <a:buChar char="q"/>
            </a:pPr>
            <a:endParaRPr lang="sv-SE" dirty="0"/>
          </a:p>
          <a:p>
            <a:pPr>
              <a:buFont typeface="Wingdings" panose="05000000000000000000" pitchFamily="2" charset="2"/>
              <a:buChar char="q"/>
            </a:pPr>
            <a:r>
              <a:rPr lang="sv-SE" sz="2800" dirty="0"/>
              <a:t> Statistikfrämjandet ser fram emot kommande år med nya utmaningar helt enkelt!</a:t>
            </a:r>
          </a:p>
        </p:txBody>
      </p:sp>
    </p:spTree>
    <p:extLst>
      <p:ext uri="{BB962C8B-B14F-4D97-AF65-F5344CB8AC3E}">
        <p14:creationId xmlns:p14="http://schemas.microsoft.com/office/powerpoint/2010/main" val="1841701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21" ma:contentTypeDescription="Skapa ett nytt dokument." ma:contentTypeScope="" ma:versionID="f62c4a8d14dda7e46c470fefb041d7a2">
  <xsd:schema xmlns:xsd="http://www.w3.org/2001/XMLSchema" xmlns:xs="http://www.w3.org/2001/XMLSchema" xmlns:p="http://schemas.microsoft.com/office/2006/metadata/properties" xmlns:ns2="10c3a147-0d64-46aa-a281-dc97358e8373" xmlns:ns3="d7532cd0-e888-47d6-8f58-db0210f25002" targetNamespace="http://schemas.microsoft.com/office/2006/metadata/properties" ma:root="true" ma:fieldsID="b2fb7a4e0f6180f4928fe696d6a5ce4a" ns2:_="" ns3:_="">
    <xsd:import namespace="10c3a147-0d64-46aa-a281-dc97358e8373"/>
    <xsd:import namespace="d7532cd0-e888-47d6-8f58-db0210f250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Bildmarkeringar" ma:readOnly="false" ma:fieldId="{5cf76f15-5ced-4ddc-b409-7134ff3c332f}" ma:taxonomyMulti="true" ma:sspId="e641fc9e-d469-439b-858c-bb315f8f2b4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Status" ma:index="25" nillable="true" ma:displayName="Status" ma:format="Dropdown" ma:internalName="Status">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532cd0-e888-47d6-8f58-db0210f25002" elementFormDefault="qualified">
    <xsd:import namespace="http://schemas.microsoft.com/office/2006/documentManagement/types"/>
    <xsd:import namespace="http://schemas.microsoft.com/office/infopath/2007/PartnerControls"/>
    <xsd:element name="SharedWithUsers" ma:index="19"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at med information" ma:internalName="SharedWithDetails" ma:readOnly="true">
      <xsd:simpleType>
        <xsd:restriction base="dms:Note">
          <xsd:maxLength value="255"/>
        </xsd:restriction>
      </xsd:simpleType>
    </xsd:element>
    <xsd:element name="TaxCatchAll" ma:index="21" nillable="true" ma:displayName="Taxonomy Catch All Column" ma:hidden="true" ma:list="{c62c6fcd-2e58-43c1-85cc-6bf7b88f5788}" ma:internalName="TaxCatchAll" ma:showField="CatchAllData" ma:web="d7532cd0-e888-47d6-8f58-db0210f250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0c3a147-0d64-46aa-a281-dc97358e8373">
      <Terms xmlns="http://schemas.microsoft.com/office/infopath/2007/PartnerControls"/>
    </lcf76f155ced4ddcb4097134ff3c332f>
    <TaxCatchAll xmlns="d7532cd0-e888-47d6-8f58-db0210f25002" xsi:nil="true"/>
    <Status xmlns="10c3a147-0d64-46aa-a281-dc97358e837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FF8B55-648F-4092-AA02-8614B9B339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3a147-0d64-46aa-a281-dc97358e8373"/>
    <ds:schemaRef ds:uri="d7532cd0-e888-47d6-8f58-db0210f250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8C13B8-F6C3-40CE-A793-2716BF58B327}">
  <ds:schemaRefs>
    <ds:schemaRef ds:uri="http://schemas.microsoft.com/office/2006/metadata/properties"/>
    <ds:schemaRef ds:uri="http://schemas.microsoft.com/office/infopath/2007/PartnerControls"/>
    <ds:schemaRef ds:uri="10c3a147-0d64-46aa-a281-dc97358e8373"/>
    <ds:schemaRef ds:uri="d7532cd0-e888-47d6-8f58-db0210f25002"/>
  </ds:schemaRefs>
</ds:datastoreItem>
</file>

<file path=customXml/itemProps3.xml><?xml version="1.0" encoding="utf-8"?>
<ds:datastoreItem xmlns:ds="http://schemas.openxmlformats.org/officeDocument/2006/customXml" ds:itemID="{678B3F60-BABE-4133-8BB1-97C1C40FED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73</TotalTime>
  <Words>452</Words>
  <Application>Microsoft Macintosh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Palatino Linotype</vt:lpstr>
      <vt:lpstr>Tw Cen MT</vt:lpstr>
      <vt:lpstr>Tw Cen MT Condensed</vt:lpstr>
      <vt:lpstr>Wingdings</vt:lpstr>
      <vt:lpstr>Wingdings 3</vt:lpstr>
      <vt:lpstr>Integral</vt:lpstr>
      <vt:lpstr>Ett statistikfrämjande i framtiden</vt:lpstr>
      <vt:lpstr>Motivet – Framtidssäkra vårt främjande</vt:lpstr>
      <vt:lpstr>Svarsfrekvens: 29 procent totalt - flest svarande var män.</vt:lpstr>
      <vt:lpstr>Fördelar med medlemskapet </vt:lpstr>
      <vt:lpstr>Qvintensens framtida spridningsform</vt:lpstr>
      <vt:lpstr>Ackreditering</vt:lpstr>
      <vt:lpstr>Medlemsengagemang</vt:lpstr>
      <vt:lpstr>Sammantagna bilden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Ett statistikfrämjande i framtiden</dc:title>
  <dc:creator>Nancy Steinbach</dc:creator>
  <cp:lastModifiedBy>Mattias Strandberg</cp:lastModifiedBy>
  <cp:revision>7</cp:revision>
  <dcterms:created xsi:type="dcterms:W3CDTF">2024-03-15T11:24:01Z</dcterms:created>
  <dcterms:modified xsi:type="dcterms:W3CDTF">2024-03-20T08:06:43Z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0x010100129BBCBF21362E4099AE6C2F27C58737</vt:lpwstr>
  </property>
  <property fmtid="{D5CDD505-2E9C-101B-9397-08002B2CF9AE}" pid="3" name="Order">
    <vt:r8>616800</vt:r8>
  </property>
</Properties>
</file>