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60"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ACC3C5-0C0E-4616-9A90-A3B1FC64E7BB}" type="datetimeFigureOut">
              <a:rPr lang="sv-SE" smtClean="0"/>
              <a:t>2011-03-23</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D5F3F4-F21B-4389-BA4C-9C22EFF77D7A}" type="slidenum">
              <a:rPr lang="sv-SE" smtClean="0"/>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26627" name="Platshållare för anteckningar 2"/>
          <p:cNvSpPr>
            <a:spLocks noGrp="1"/>
          </p:cNvSpPr>
          <p:nvPr>
            <p:ph type="body" idx="1"/>
          </p:nvPr>
        </p:nvSpPr>
        <p:spPr bwMode="auto">
          <a:noFill/>
        </p:spPr>
        <p:txBody>
          <a:bodyPr wrap="square" numCol="1" anchor="t" anchorCtr="0" compatLnSpc="1">
            <a:prstTxWarp prst="textNoShape">
              <a:avLst/>
            </a:prstTxWarp>
          </a:bodyPr>
          <a:lstStyle/>
          <a:p>
            <a:endParaRPr lang="sv-SE" smtClean="0"/>
          </a:p>
        </p:txBody>
      </p:sp>
      <p:sp>
        <p:nvSpPr>
          <p:cNvPr id="4" name="Platshållare för bildnummer 3"/>
          <p:cNvSpPr>
            <a:spLocks noGrp="1"/>
          </p:cNvSpPr>
          <p:nvPr>
            <p:ph type="sldNum" sz="quarter" idx="5"/>
          </p:nvPr>
        </p:nvSpPr>
        <p:spPr/>
        <p:txBody>
          <a:bodyPr/>
          <a:lstStyle/>
          <a:p>
            <a:pPr>
              <a:defRPr/>
            </a:pPr>
            <a:fld id="{A928EE87-E0AD-477C-B518-FD7530DAA075}" type="slidenum">
              <a:rPr lang="sv-SE" smtClean="0"/>
              <a:pPr>
                <a:defRPr/>
              </a:pPr>
              <a:t>2</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Det svenska</a:t>
            </a:r>
            <a:r>
              <a:rPr lang="sv-SE" baseline="0" dirty="0" smtClean="0"/>
              <a:t> statistiksystemet bygger på en omfattande användning av </a:t>
            </a:r>
            <a:r>
              <a:rPr lang="sv-SE" b="1" baseline="0" dirty="0" smtClean="0"/>
              <a:t>administrativa register</a:t>
            </a:r>
            <a:r>
              <a:rPr lang="sv-SE" baseline="0" dirty="0" smtClean="0"/>
              <a:t> för att bygga upp olika statistiska register. Den statistik som inte kan genereras från administrativa register</a:t>
            </a:r>
            <a:r>
              <a:rPr lang="sv-SE" b="1" baseline="0" dirty="0" smtClean="0"/>
              <a:t> direktinsamlas </a:t>
            </a:r>
            <a:r>
              <a:rPr lang="sv-SE" baseline="0" dirty="0" smtClean="0"/>
              <a:t>via intervjuer, enkäter m.m. av SCB och andra myndigheter. (Dessa data går sedan in i boxen för </a:t>
            </a:r>
            <a:r>
              <a:rPr lang="sv-SE" baseline="0" dirty="0" err="1" smtClean="0"/>
              <a:t>Surveystatistik</a:t>
            </a:r>
            <a:r>
              <a:rPr lang="sv-SE" baseline="0" dirty="0" smtClean="0"/>
              <a:t>, medan data från administrativa register går in i boxen för Registerstatistik.)  </a:t>
            </a:r>
          </a:p>
          <a:p>
            <a:endParaRPr lang="sv-SE" baseline="0" dirty="0" smtClean="0"/>
          </a:p>
          <a:p>
            <a:r>
              <a:rPr lang="sv-SE" baseline="0" dirty="0" smtClean="0"/>
              <a:t>I SCB:s registersystem ingår dels de register som SCB ansvarar för och dels register som andra myndigheter har ansvaret för (t.ex. Dödsorsaksregistret). Dessutom finns många register utanför SCB som kan kopplas till SCB:s register (t.ex. Lantmäteriverkets register). </a:t>
            </a:r>
          </a:p>
          <a:p>
            <a:endParaRPr lang="sv-S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b="1" baseline="0" dirty="0" smtClean="0"/>
              <a:t>Metodarbete</a:t>
            </a:r>
            <a:r>
              <a:rPr lang="sv-SE" baseline="0" dirty="0" smtClean="0"/>
              <a:t> avser både registerstatistiskt metodarbete och metoder för SCB:s egna datainsamlingar.</a:t>
            </a:r>
          </a:p>
          <a:p>
            <a:endParaRPr lang="sv-SE" baseline="0" dirty="0" smtClean="0"/>
          </a:p>
          <a:p>
            <a:r>
              <a:rPr lang="sv-SE" baseline="0" dirty="0" smtClean="0"/>
              <a:t>Systemet med </a:t>
            </a:r>
            <a:r>
              <a:rPr lang="sv-SE" b="1" baseline="0" dirty="0" smtClean="0"/>
              <a:t>statistiska register </a:t>
            </a:r>
            <a:r>
              <a:rPr lang="sv-SE" baseline="0" dirty="0" smtClean="0"/>
              <a:t>är grunden för all statistik som SCB producerar. I alla urvals- och totalundersökningar </a:t>
            </a:r>
            <a:r>
              <a:rPr lang="sv-SE" b="1" baseline="0" dirty="0" smtClean="0"/>
              <a:t>(</a:t>
            </a:r>
            <a:r>
              <a:rPr lang="sv-SE" b="1" baseline="0" dirty="0" err="1" smtClean="0"/>
              <a:t>surveystatistik</a:t>
            </a:r>
            <a:r>
              <a:rPr lang="sv-SE" b="1" baseline="0" dirty="0" smtClean="0"/>
              <a:t>) </a:t>
            </a:r>
            <a:r>
              <a:rPr lang="sv-SE" baseline="0" dirty="0" smtClean="0"/>
              <a:t>används register som urvalsram. Registervariabler används i stället för att fråga intervjupersoner samt som hjälpvariabler vid </a:t>
            </a:r>
            <a:r>
              <a:rPr lang="sv-SE" baseline="0" dirty="0" err="1" smtClean="0"/>
              <a:t>estimation</a:t>
            </a:r>
            <a:r>
              <a:rPr lang="sv-SE" baseline="0" dirty="0" smtClean="0"/>
              <a:t>. Dessutom producerar SCB </a:t>
            </a:r>
            <a:r>
              <a:rPr lang="sv-SE" b="1" baseline="0" dirty="0" smtClean="0"/>
              <a:t>registerstatistik</a:t>
            </a:r>
            <a:r>
              <a:rPr lang="sv-SE" baseline="0" dirty="0" smtClean="0"/>
              <a:t> som direkt baseras på bearbetningar av uppgifter från SCB:s register.</a:t>
            </a:r>
          </a:p>
          <a:p>
            <a:endParaRPr lang="sv-SE" baseline="0" dirty="0" smtClean="0"/>
          </a:p>
          <a:p>
            <a:r>
              <a:rPr lang="sv-SE" b="1" baseline="0" dirty="0" smtClean="0"/>
              <a:t>SCB:s datalager </a:t>
            </a:r>
            <a:r>
              <a:rPr lang="sv-SE" baseline="0" dirty="0" smtClean="0"/>
              <a:t>beskrivs på nästa bild.</a:t>
            </a:r>
          </a:p>
          <a:p>
            <a:endParaRPr lang="sv-SE" baseline="0" dirty="0" smtClean="0"/>
          </a:p>
          <a:p>
            <a:r>
              <a:rPr lang="sv-SE" baseline="0" dirty="0" smtClean="0"/>
              <a:t> </a:t>
            </a:r>
            <a:endParaRPr lang="sv-SE" dirty="0"/>
          </a:p>
        </p:txBody>
      </p:sp>
      <p:sp>
        <p:nvSpPr>
          <p:cNvPr id="4" name="Platshållare för bildnummer 3"/>
          <p:cNvSpPr>
            <a:spLocks noGrp="1"/>
          </p:cNvSpPr>
          <p:nvPr>
            <p:ph type="sldNum" sz="quarter" idx="10"/>
          </p:nvPr>
        </p:nvSpPr>
        <p:spPr/>
        <p:txBody>
          <a:bodyPr/>
          <a:lstStyle/>
          <a:p>
            <a:fld id="{67273315-C1D2-423C-97F4-B20DA1D67529}" type="slidenum">
              <a:rPr lang="sv-SE" smtClean="0"/>
              <a:pPr/>
              <a:t>3</a:t>
            </a:fld>
            <a:endParaRPr lang="sv-S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smtClean="0">
                <a:latin typeface="Arial" pitchFamily="34" charset="0"/>
                <a:cs typeface="Arial" pitchFamily="34" charset="0"/>
              </a:rPr>
              <a:t>Klicka</a:t>
            </a:r>
            <a:r>
              <a:rPr lang="sv-SE" baseline="0" dirty="0" smtClean="0">
                <a:latin typeface="Arial" pitchFamily="34" charset="0"/>
                <a:cs typeface="Arial" pitchFamily="34" charset="0"/>
              </a:rPr>
              <a:t> för att lägga till anteckningar</a:t>
            </a:r>
            <a:endParaRPr lang="sv-SE" dirty="0" smtClean="0">
              <a:latin typeface="Arial" pitchFamily="34" charset="0"/>
              <a:cs typeface="Arial" pitchFamily="34" charset="0"/>
            </a:endParaRPr>
          </a:p>
          <a:p>
            <a:endParaRPr lang="sv-SE" dirty="0"/>
          </a:p>
        </p:txBody>
      </p:sp>
      <p:sp>
        <p:nvSpPr>
          <p:cNvPr id="4" name="Platshållare för bildnummer 3"/>
          <p:cNvSpPr>
            <a:spLocks noGrp="1"/>
          </p:cNvSpPr>
          <p:nvPr>
            <p:ph type="sldNum" sz="quarter" idx="10"/>
          </p:nvPr>
        </p:nvSpPr>
        <p:spPr/>
        <p:txBody>
          <a:bodyPr/>
          <a:lstStyle/>
          <a:p>
            <a:fld id="{67273315-C1D2-423C-97F4-B20DA1D67529}" type="slidenum">
              <a:rPr lang="sv-SE" smtClean="0"/>
              <a:pPr/>
              <a:t>4</a:t>
            </a:fld>
            <a:endParaRPr lang="sv-S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67273315-C1D2-423C-97F4-B20DA1D67529}" type="slidenum">
              <a:rPr lang="sv-SE" smtClean="0"/>
              <a:pPr/>
              <a:t>6</a:t>
            </a:fld>
            <a:endParaRPr lang="sv-S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67273315-C1D2-423C-97F4-B20DA1D67529}" type="slidenum">
              <a:rPr lang="sv-SE" smtClean="0"/>
              <a:pPr/>
              <a:t>13</a:t>
            </a:fld>
            <a:endParaRPr lang="sv-S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E32157-6FBE-4D75-8CBD-E28BE5682612}" type="slidenum">
              <a:rPr lang="sv-SE"/>
              <a:pPr/>
              <a:t>19</a:t>
            </a:fld>
            <a:endParaRPr lang="sv-SE"/>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11.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12.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3"/>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258888" y="2130425"/>
            <a:ext cx="6626225" cy="1470025"/>
          </a:xfrm>
        </p:spPr>
        <p:txBody>
          <a:bodyPr/>
          <a:lstStyle>
            <a:lvl1pPr algn="ctr">
              <a:defRPr>
                <a:solidFill>
                  <a:schemeClr val="tx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4B8E8955-4BF4-4469-9626-2B0BAA011FF5}" type="datetimeFigureOut">
              <a:rPr lang="sv-SE" smtClean="0"/>
              <a:t>2011-03-23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09E50B7-43BB-4486-A9DE-CD7D6EAA511B}" type="slidenum">
              <a:rPr lang="sv-SE" smtClean="0"/>
              <a:t>‹#›</a:t>
            </a:fld>
            <a:endParaRPr lang="sv-SE"/>
          </a:p>
        </p:txBody>
      </p:sp>
      <p:grpSp>
        <p:nvGrpSpPr>
          <p:cNvPr id="12" name="Grupp 12"/>
          <p:cNvGrpSpPr/>
          <p:nvPr/>
        </p:nvGrpSpPr>
        <p:grpSpPr>
          <a:xfrm>
            <a:off x="8604504" y="3342694"/>
            <a:ext cx="539496" cy="3158140"/>
            <a:chOff x="1643042" y="428604"/>
            <a:chExt cx="539496" cy="3158140"/>
          </a:xfrm>
        </p:grpSpPr>
        <p:pic>
          <p:nvPicPr>
            <p:cNvPr id="7" name="Bildobjekt 6" descr="BA10756.jpg"/>
            <p:cNvPicPr>
              <a:picLocks noChangeAspect="1"/>
            </p:cNvPicPr>
            <p:nvPr userDrawn="1"/>
          </p:nvPicPr>
          <p:blipFill>
            <a:blip r:embed="rId2" cstate="print"/>
            <a:stretch>
              <a:fillRect/>
            </a:stretch>
          </p:blipFill>
          <p:spPr>
            <a:xfrm>
              <a:off x="1643042" y="428604"/>
              <a:ext cx="539496" cy="539496"/>
            </a:xfrm>
            <a:prstGeom prst="rect">
              <a:avLst/>
            </a:prstGeom>
          </p:spPr>
        </p:pic>
        <p:pic>
          <p:nvPicPr>
            <p:cNvPr id="8" name="Bildobjekt 7" descr="iStock_000002716975XSmall.jpg"/>
            <p:cNvPicPr>
              <a:picLocks noChangeAspect="1"/>
            </p:cNvPicPr>
            <p:nvPr userDrawn="1"/>
          </p:nvPicPr>
          <p:blipFill>
            <a:blip r:embed="rId3" cstate="print"/>
            <a:stretch>
              <a:fillRect/>
            </a:stretch>
          </p:blipFill>
          <p:spPr>
            <a:xfrm>
              <a:off x="1643042" y="2382004"/>
              <a:ext cx="539496" cy="539496"/>
            </a:xfrm>
            <a:prstGeom prst="rect">
              <a:avLst/>
            </a:prstGeom>
          </p:spPr>
        </p:pic>
        <p:pic>
          <p:nvPicPr>
            <p:cNvPr id="9" name="Bildobjekt 8" descr="iStock_000006202820XSmall.jpg"/>
            <p:cNvPicPr>
              <a:picLocks noChangeAspect="1"/>
            </p:cNvPicPr>
            <p:nvPr userDrawn="1"/>
          </p:nvPicPr>
          <p:blipFill>
            <a:blip r:embed="rId4" cstate="print"/>
            <a:stretch>
              <a:fillRect/>
            </a:stretch>
          </p:blipFill>
          <p:spPr>
            <a:xfrm>
              <a:off x="1643042" y="1721922"/>
              <a:ext cx="539496" cy="539496"/>
            </a:xfrm>
            <a:prstGeom prst="rect">
              <a:avLst/>
            </a:prstGeom>
          </p:spPr>
        </p:pic>
        <p:pic>
          <p:nvPicPr>
            <p:cNvPr id="10" name="Bildobjekt 9" descr="MK10676.jpg"/>
            <p:cNvPicPr>
              <a:picLocks noChangeAspect="1"/>
            </p:cNvPicPr>
            <p:nvPr userDrawn="1"/>
          </p:nvPicPr>
          <p:blipFill>
            <a:blip r:embed="rId5" cstate="print"/>
            <a:stretch>
              <a:fillRect/>
            </a:stretch>
          </p:blipFill>
          <p:spPr>
            <a:xfrm>
              <a:off x="1643042" y="1071546"/>
              <a:ext cx="539496" cy="539496"/>
            </a:xfrm>
            <a:prstGeom prst="rect">
              <a:avLst/>
            </a:prstGeom>
          </p:spPr>
        </p:pic>
        <p:pic>
          <p:nvPicPr>
            <p:cNvPr id="11" name="Bildobjekt 10" descr="iStock_000000753328XSmall.jpg"/>
            <p:cNvPicPr>
              <a:picLocks noChangeAspect="1"/>
            </p:cNvPicPr>
            <p:nvPr userDrawn="1"/>
          </p:nvPicPr>
          <p:blipFill>
            <a:blip r:embed="rId6" cstate="print"/>
            <a:stretch>
              <a:fillRect/>
            </a:stretch>
          </p:blipFill>
          <p:spPr>
            <a:xfrm>
              <a:off x="1643042" y="3047248"/>
              <a:ext cx="539496" cy="539496"/>
            </a:xfrm>
            <a:prstGeom prst="rect">
              <a:avLst/>
            </a:prstGeom>
          </p:spPr>
        </p:pic>
      </p:grpSp>
      <p:pic>
        <p:nvPicPr>
          <p:cNvPr id="15" name="Bildobjekt 14" descr="SCB-logga_grey.png"/>
          <p:cNvPicPr>
            <a:picLocks noChangeAspect="1"/>
          </p:cNvPicPr>
          <p:nvPr/>
        </p:nvPicPr>
        <p:blipFill>
          <a:blip r:embed="rId7" cstate="print"/>
          <a:srcRect t="5209" r="15358" b="2083"/>
          <a:stretch>
            <a:fillRect/>
          </a:stretch>
        </p:blipFill>
        <p:spPr>
          <a:xfrm>
            <a:off x="0" y="0"/>
            <a:ext cx="1142976" cy="6357958"/>
          </a:xfrm>
          <a:prstGeom prst="rect">
            <a:avLst/>
          </a:prstGeom>
        </p:spPr>
      </p:pic>
      <p:pic>
        <p:nvPicPr>
          <p:cNvPr id="21" name="Bildobjekt 20" descr="SCB-logga_grey.png"/>
          <p:cNvPicPr>
            <a:picLocks noChangeAspect="1"/>
          </p:cNvPicPr>
          <p:nvPr/>
        </p:nvPicPr>
        <p:blipFill>
          <a:blip r:embed="rId7" cstate="print"/>
          <a:srcRect t="5209" r="15358" b="2083"/>
          <a:stretch>
            <a:fillRect/>
          </a:stretch>
        </p:blipFill>
        <p:spPr>
          <a:xfrm>
            <a:off x="0" y="0"/>
            <a:ext cx="1142976" cy="635795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256371" y="274638"/>
            <a:ext cx="66394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1258888" y="1535113"/>
            <a:ext cx="3238500" cy="63976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1258888" y="2174875"/>
            <a:ext cx="32385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4645026" y="1535113"/>
            <a:ext cx="3236231" cy="63976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6" y="2174875"/>
            <a:ext cx="32362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4B8E8955-4BF4-4469-9626-2B0BAA011FF5}" type="datetimeFigureOut">
              <a:rPr lang="sv-SE" smtClean="0"/>
              <a:t>2011-03-23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C09E50B7-43BB-4486-A9DE-CD7D6EAA511B}"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fld id="{4B8E8955-4BF4-4469-9626-2B0BAA011FF5}" type="datetimeFigureOut">
              <a:rPr lang="sv-SE" smtClean="0"/>
              <a:t>2011-03-23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C09E50B7-43BB-4486-A9DE-CD7D6EAA511B}" type="slidenum">
              <a:rPr lang="sv-SE" smtClean="0"/>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B8E8955-4BF4-4469-9626-2B0BAA011FF5}" type="datetimeFigureOut">
              <a:rPr lang="sv-SE" smtClean="0"/>
              <a:t>2011-03-23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C09E50B7-43BB-4486-A9DE-CD7D6EAA511B}" type="slidenum">
              <a:rPr lang="sv-SE" smtClean="0"/>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248907" y="273050"/>
            <a:ext cx="3008313" cy="1162050"/>
          </a:xfrm>
        </p:spPr>
        <p:txBody>
          <a:bodyPr anchor="b"/>
          <a:lstStyle>
            <a:lvl1pPr algn="l">
              <a:defRPr sz="2000" b="1"/>
            </a:lvl1pPr>
          </a:lstStyle>
          <a:p>
            <a:r>
              <a:rPr lang="sv-SE" smtClean="0"/>
              <a:t>Klicka här för att ändra format</a:t>
            </a:r>
            <a:endParaRPr lang="sv-SE" dirty="0"/>
          </a:p>
        </p:txBody>
      </p:sp>
      <p:sp>
        <p:nvSpPr>
          <p:cNvPr id="3" name="Platshållare för innehåll 2"/>
          <p:cNvSpPr>
            <a:spLocks noGrp="1"/>
          </p:cNvSpPr>
          <p:nvPr>
            <p:ph idx="1"/>
          </p:nvPr>
        </p:nvSpPr>
        <p:spPr>
          <a:xfrm>
            <a:off x="4572000" y="273050"/>
            <a:ext cx="4114800" cy="585311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1250699"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4B8E8955-4BF4-4469-9626-2B0BAA011FF5}" type="datetimeFigureOut">
              <a:rPr lang="sv-SE" smtClean="0"/>
              <a:t>2011-03-23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09E50B7-43BB-4486-A9DE-CD7D6EAA511B}" type="slidenum">
              <a:rPr lang="sv-SE" smtClean="0"/>
              <a:t>‹#›</a:t>
            </a:fld>
            <a:endParaRPr lang="sv-S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4B8E8955-4BF4-4469-9626-2B0BAA011FF5}" type="datetimeFigureOut">
              <a:rPr lang="sv-SE" smtClean="0"/>
              <a:t>2011-03-23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09E50B7-43BB-4486-A9DE-CD7D6EAA511B}" type="slidenum">
              <a:rPr lang="sv-SE" smtClean="0"/>
              <a:t>‹#›</a:t>
            </a:fld>
            <a:endParaRPr lang="sv-S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4B8E8955-4BF4-4469-9626-2B0BAA011FF5}" type="datetimeFigureOut">
              <a:rPr lang="sv-SE" smtClean="0"/>
              <a:t>2011-03-23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09E50B7-43BB-4486-A9DE-CD7D6EAA511B}" type="slidenum">
              <a:rPr lang="sv-SE" smtClean="0"/>
              <a:t>‹#›</a:t>
            </a:fld>
            <a:endParaRPr lang="sv-S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4B8E8955-4BF4-4469-9626-2B0BAA011FF5}" type="datetimeFigureOut">
              <a:rPr lang="sv-SE" smtClean="0"/>
              <a:t>2011-03-23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09E50B7-43BB-4486-A9DE-CD7D6EAA511B}"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4B8E8955-4BF4-4469-9626-2B0BAA011FF5}" type="datetimeFigureOut">
              <a:rPr lang="sv-SE" smtClean="0"/>
              <a:t>2011-03-23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09E50B7-43BB-4486-A9DE-CD7D6EAA511B}"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utan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lvl1pPr marL="0" indent="0">
              <a:buNone/>
              <a:defRPr/>
            </a:lvl1pPr>
            <a:lvl2pPr marL="0" indent="0">
              <a:buNone/>
              <a:defRPr/>
            </a:lvl2pPr>
            <a:lvl3pPr marL="0" indent="0">
              <a:buNone/>
              <a:defRPr/>
            </a:lvl3pPr>
            <a:lvl4pPr marL="0" indent="0">
              <a:buNone/>
              <a:defRPr/>
            </a:lvl4pPr>
            <a:lvl5pPr marL="0" indent="0">
              <a:buNone/>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4B8E8955-4BF4-4469-9626-2B0BAA011FF5}" type="datetimeFigureOut">
              <a:rPr lang="sv-SE" smtClean="0"/>
              <a:t>2011-03-23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09E50B7-43BB-4486-A9DE-CD7D6EAA511B}"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_Rubrikbild">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258888" y="2130425"/>
            <a:ext cx="6626225" cy="1470025"/>
          </a:xfrm>
        </p:spPr>
        <p:txBody>
          <a:bodyPr/>
          <a:lstStyle>
            <a:lvl1pPr algn="ctr">
              <a:defRPr>
                <a:solidFill>
                  <a:schemeClr val="tx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4B8E8955-4BF4-4469-9626-2B0BAA011FF5}" type="datetimeFigureOut">
              <a:rPr lang="sv-SE" smtClean="0"/>
              <a:t>2011-03-23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09E50B7-43BB-4486-A9DE-CD7D6EAA511B}" type="slidenum">
              <a:rPr lang="sv-SE" smtClean="0"/>
              <a:t>‹#›</a:t>
            </a:fld>
            <a:endParaRPr lang="sv-SE"/>
          </a:p>
        </p:txBody>
      </p:sp>
      <p:grpSp>
        <p:nvGrpSpPr>
          <p:cNvPr id="12" name="Grupp 12"/>
          <p:cNvGrpSpPr/>
          <p:nvPr/>
        </p:nvGrpSpPr>
        <p:grpSpPr>
          <a:xfrm>
            <a:off x="8604504" y="3342694"/>
            <a:ext cx="539496" cy="3158140"/>
            <a:chOff x="1643042" y="428604"/>
            <a:chExt cx="539496" cy="3158140"/>
          </a:xfrm>
        </p:grpSpPr>
        <p:pic>
          <p:nvPicPr>
            <p:cNvPr id="7" name="Bildobjekt 6" descr="BA10756.jpg"/>
            <p:cNvPicPr>
              <a:picLocks noChangeAspect="1"/>
            </p:cNvPicPr>
            <p:nvPr userDrawn="1"/>
          </p:nvPicPr>
          <p:blipFill>
            <a:blip r:embed="rId2" cstate="print"/>
            <a:stretch>
              <a:fillRect/>
            </a:stretch>
          </p:blipFill>
          <p:spPr>
            <a:xfrm>
              <a:off x="1643042" y="428604"/>
              <a:ext cx="539496" cy="539496"/>
            </a:xfrm>
            <a:prstGeom prst="rect">
              <a:avLst/>
            </a:prstGeom>
          </p:spPr>
        </p:pic>
        <p:pic>
          <p:nvPicPr>
            <p:cNvPr id="8" name="Bildobjekt 7" descr="iStock_000002716975XSmall.jpg"/>
            <p:cNvPicPr>
              <a:picLocks noChangeAspect="1"/>
            </p:cNvPicPr>
            <p:nvPr userDrawn="1"/>
          </p:nvPicPr>
          <p:blipFill>
            <a:blip r:embed="rId3" cstate="print"/>
            <a:stretch>
              <a:fillRect/>
            </a:stretch>
          </p:blipFill>
          <p:spPr>
            <a:xfrm>
              <a:off x="1643042" y="2382004"/>
              <a:ext cx="539496" cy="539496"/>
            </a:xfrm>
            <a:prstGeom prst="rect">
              <a:avLst/>
            </a:prstGeom>
          </p:spPr>
        </p:pic>
        <p:pic>
          <p:nvPicPr>
            <p:cNvPr id="9" name="Bildobjekt 8" descr="iStock_000006202820XSmall.jpg"/>
            <p:cNvPicPr>
              <a:picLocks noChangeAspect="1"/>
            </p:cNvPicPr>
            <p:nvPr userDrawn="1"/>
          </p:nvPicPr>
          <p:blipFill>
            <a:blip r:embed="rId4" cstate="print"/>
            <a:stretch>
              <a:fillRect/>
            </a:stretch>
          </p:blipFill>
          <p:spPr>
            <a:xfrm>
              <a:off x="1643042" y="1721922"/>
              <a:ext cx="539496" cy="539496"/>
            </a:xfrm>
            <a:prstGeom prst="rect">
              <a:avLst/>
            </a:prstGeom>
          </p:spPr>
        </p:pic>
        <p:pic>
          <p:nvPicPr>
            <p:cNvPr id="10" name="Bildobjekt 9" descr="MK10676.jpg"/>
            <p:cNvPicPr>
              <a:picLocks noChangeAspect="1"/>
            </p:cNvPicPr>
            <p:nvPr userDrawn="1"/>
          </p:nvPicPr>
          <p:blipFill>
            <a:blip r:embed="rId5" cstate="print"/>
            <a:stretch>
              <a:fillRect/>
            </a:stretch>
          </p:blipFill>
          <p:spPr>
            <a:xfrm>
              <a:off x="1643042" y="1071546"/>
              <a:ext cx="539496" cy="539496"/>
            </a:xfrm>
            <a:prstGeom prst="rect">
              <a:avLst/>
            </a:prstGeom>
          </p:spPr>
        </p:pic>
        <p:pic>
          <p:nvPicPr>
            <p:cNvPr id="11" name="Bildobjekt 10" descr="iStock_000000753328XSmall.jpg"/>
            <p:cNvPicPr>
              <a:picLocks noChangeAspect="1"/>
            </p:cNvPicPr>
            <p:nvPr userDrawn="1"/>
          </p:nvPicPr>
          <p:blipFill>
            <a:blip r:embed="rId6" cstate="print"/>
            <a:stretch>
              <a:fillRect/>
            </a:stretch>
          </p:blipFill>
          <p:spPr>
            <a:xfrm>
              <a:off x="1643042" y="3047248"/>
              <a:ext cx="539496" cy="539496"/>
            </a:xfrm>
            <a:prstGeom prst="rect">
              <a:avLst/>
            </a:prstGeom>
          </p:spPr>
        </p:pic>
      </p:grpSp>
      <p:pic>
        <p:nvPicPr>
          <p:cNvPr id="16" name="Bildobjekt 15" descr="logga_orange.png"/>
          <p:cNvPicPr>
            <a:picLocks noChangeAspect="1"/>
          </p:cNvPicPr>
          <p:nvPr/>
        </p:nvPicPr>
        <p:blipFill>
          <a:blip r:embed="rId7" cstate="print"/>
          <a:srcRect r="6048"/>
          <a:stretch>
            <a:fillRect/>
          </a:stretch>
        </p:blipFill>
        <p:spPr>
          <a:xfrm>
            <a:off x="-11854" y="4082"/>
            <a:ext cx="1109781" cy="6858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2_Rubrikbild">
    <p:bg>
      <p:bgPr>
        <a:solidFill>
          <a:srgbClr val="078693"/>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258888" y="2130425"/>
            <a:ext cx="6626225" cy="1470025"/>
          </a:xfrm>
        </p:spPr>
        <p:txBody>
          <a:bodyPr/>
          <a:lstStyle>
            <a:lvl1pPr algn="ctr">
              <a:defRPr>
                <a:solidFill>
                  <a:schemeClr val="bg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4B8E8955-4BF4-4469-9626-2B0BAA011FF5}" type="datetimeFigureOut">
              <a:rPr lang="sv-SE" smtClean="0"/>
              <a:t>2011-03-23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09E50B7-43BB-4486-A9DE-CD7D6EAA511B}" type="slidenum">
              <a:rPr lang="sv-SE" smtClean="0"/>
              <a:t>‹#›</a:t>
            </a:fld>
            <a:endParaRPr lang="sv-SE"/>
          </a:p>
        </p:txBody>
      </p:sp>
      <p:grpSp>
        <p:nvGrpSpPr>
          <p:cNvPr id="12" name="Grupp 12"/>
          <p:cNvGrpSpPr/>
          <p:nvPr/>
        </p:nvGrpSpPr>
        <p:grpSpPr>
          <a:xfrm>
            <a:off x="8604504" y="3342694"/>
            <a:ext cx="539496" cy="3158140"/>
            <a:chOff x="1643042" y="428604"/>
            <a:chExt cx="539496" cy="3158140"/>
          </a:xfrm>
        </p:grpSpPr>
        <p:pic>
          <p:nvPicPr>
            <p:cNvPr id="7" name="Bildobjekt 6" descr="BA10756.jpg"/>
            <p:cNvPicPr>
              <a:picLocks noChangeAspect="1"/>
            </p:cNvPicPr>
            <p:nvPr userDrawn="1"/>
          </p:nvPicPr>
          <p:blipFill>
            <a:blip r:embed="rId2" cstate="print"/>
            <a:stretch>
              <a:fillRect/>
            </a:stretch>
          </p:blipFill>
          <p:spPr>
            <a:xfrm>
              <a:off x="1643042" y="428604"/>
              <a:ext cx="539496" cy="539496"/>
            </a:xfrm>
            <a:prstGeom prst="rect">
              <a:avLst/>
            </a:prstGeom>
          </p:spPr>
        </p:pic>
        <p:pic>
          <p:nvPicPr>
            <p:cNvPr id="8" name="Bildobjekt 7" descr="iStock_000002716975XSmall.jpg"/>
            <p:cNvPicPr>
              <a:picLocks noChangeAspect="1"/>
            </p:cNvPicPr>
            <p:nvPr userDrawn="1"/>
          </p:nvPicPr>
          <p:blipFill>
            <a:blip r:embed="rId3" cstate="print"/>
            <a:stretch>
              <a:fillRect/>
            </a:stretch>
          </p:blipFill>
          <p:spPr>
            <a:xfrm>
              <a:off x="1643042" y="2382004"/>
              <a:ext cx="539496" cy="539496"/>
            </a:xfrm>
            <a:prstGeom prst="rect">
              <a:avLst/>
            </a:prstGeom>
          </p:spPr>
        </p:pic>
        <p:pic>
          <p:nvPicPr>
            <p:cNvPr id="9" name="Bildobjekt 8" descr="iStock_000006202820XSmall.jpg"/>
            <p:cNvPicPr>
              <a:picLocks noChangeAspect="1"/>
            </p:cNvPicPr>
            <p:nvPr userDrawn="1"/>
          </p:nvPicPr>
          <p:blipFill>
            <a:blip r:embed="rId4" cstate="print"/>
            <a:stretch>
              <a:fillRect/>
            </a:stretch>
          </p:blipFill>
          <p:spPr>
            <a:xfrm>
              <a:off x="1643042" y="1721922"/>
              <a:ext cx="539496" cy="539496"/>
            </a:xfrm>
            <a:prstGeom prst="rect">
              <a:avLst/>
            </a:prstGeom>
          </p:spPr>
        </p:pic>
        <p:pic>
          <p:nvPicPr>
            <p:cNvPr id="10" name="Bildobjekt 9" descr="MK10676.jpg"/>
            <p:cNvPicPr>
              <a:picLocks noChangeAspect="1"/>
            </p:cNvPicPr>
            <p:nvPr userDrawn="1"/>
          </p:nvPicPr>
          <p:blipFill>
            <a:blip r:embed="rId5" cstate="print"/>
            <a:stretch>
              <a:fillRect/>
            </a:stretch>
          </p:blipFill>
          <p:spPr>
            <a:xfrm>
              <a:off x="1643042" y="1071546"/>
              <a:ext cx="539496" cy="539496"/>
            </a:xfrm>
            <a:prstGeom prst="rect">
              <a:avLst/>
            </a:prstGeom>
          </p:spPr>
        </p:pic>
        <p:pic>
          <p:nvPicPr>
            <p:cNvPr id="11" name="Bildobjekt 10" descr="iStock_000000753328XSmall.jpg"/>
            <p:cNvPicPr>
              <a:picLocks noChangeAspect="1"/>
            </p:cNvPicPr>
            <p:nvPr userDrawn="1"/>
          </p:nvPicPr>
          <p:blipFill>
            <a:blip r:embed="rId6" cstate="print"/>
            <a:stretch>
              <a:fillRect/>
            </a:stretch>
          </p:blipFill>
          <p:spPr>
            <a:xfrm>
              <a:off x="1643042" y="3047248"/>
              <a:ext cx="539496" cy="539496"/>
            </a:xfrm>
            <a:prstGeom prst="rect">
              <a:avLst/>
            </a:prstGeom>
          </p:spPr>
        </p:pic>
      </p:grpSp>
      <p:pic>
        <p:nvPicPr>
          <p:cNvPr id="16" name="Bildobjekt 15" descr="logga_blue.png"/>
          <p:cNvPicPr>
            <a:picLocks noChangeAspect="1"/>
          </p:cNvPicPr>
          <p:nvPr/>
        </p:nvPicPr>
        <p:blipFill>
          <a:blip r:embed="rId7" cstate="print"/>
          <a:srcRect r="6102"/>
          <a:stretch>
            <a:fillRect/>
          </a:stretch>
        </p:blipFill>
        <p:spPr>
          <a:xfrm>
            <a:off x="-11221" y="0"/>
            <a:ext cx="1109148"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3_Rubrikbild">
    <p:bg>
      <p:bgPr>
        <a:solidFill>
          <a:schemeClr val="accent5"/>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258888" y="2130425"/>
            <a:ext cx="6626225" cy="1470025"/>
          </a:xfrm>
        </p:spPr>
        <p:txBody>
          <a:bodyPr/>
          <a:lstStyle>
            <a:lvl1pPr algn="ctr">
              <a:defRPr>
                <a:solidFill>
                  <a:schemeClr val="tx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4B8E8955-4BF4-4469-9626-2B0BAA011FF5}" type="datetimeFigureOut">
              <a:rPr lang="sv-SE" smtClean="0"/>
              <a:t>2011-03-23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09E50B7-43BB-4486-A9DE-CD7D6EAA511B}" type="slidenum">
              <a:rPr lang="sv-SE" smtClean="0"/>
              <a:t>‹#›</a:t>
            </a:fld>
            <a:endParaRPr lang="sv-SE"/>
          </a:p>
        </p:txBody>
      </p:sp>
      <p:grpSp>
        <p:nvGrpSpPr>
          <p:cNvPr id="12" name="Grupp 12"/>
          <p:cNvGrpSpPr/>
          <p:nvPr/>
        </p:nvGrpSpPr>
        <p:grpSpPr>
          <a:xfrm>
            <a:off x="8604504" y="3342694"/>
            <a:ext cx="539496" cy="3158140"/>
            <a:chOff x="1643042" y="428604"/>
            <a:chExt cx="539496" cy="3158140"/>
          </a:xfrm>
        </p:grpSpPr>
        <p:pic>
          <p:nvPicPr>
            <p:cNvPr id="7" name="Bildobjekt 6" descr="BA10756.jpg"/>
            <p:cNvPicPr>
              <a:picLocks noChangeAspect="1"/>
            </p:cNvPicPr>
            <p:nvPr userDrawn="1"/>
          </p:nvPicPr>
          <p:blipFill>
            <a:blip r:embed="rId2" cstate="print"/>
            <a:stretch>
              <a:fillRect/>
            </a:stretch>
          </p:blipFill>
          <p:spPr>
            <a:xfrm>
              <a:off x="1643042" y="428604"/>
              <a:ext cx="539496" cy="539496"/>
            </a:xfrm>
            <a:prstGeom prst="rect">
              <a:avLst/>
            </a:prstGeom>
          </p:spPr>
        </p:pic>
        <p:pic>
          <p:nvPicPr>
            <p:cNvPr id="8" name="Bildobjekt 7" descr="iStock_000002716975XSmall.jpg"/>
            <p:cNvPicPr>
              <a:picLocks noChangeAspect="1"/>
            </p:cNvPicPr>
            <p:nvPr userDrawn="1"/>
          </p:nvPicPr>
          <p:blipFill>
            <a:blip r:embed="rId3" cstate="print"/>
            <a:stretch>
              <a:fillRect/>
            </a:stretch>
          </p:blipFill>
          <p:spPr>
            <a:xfrm>
              <a:off x="1643042" y="2382004"/>
              <a:ext cx="539496" cy="539496"/>
            </a:xfrm>
            <a:prstGeom prst="rect">
              <a:avLst/>
            </a:prstGeom>
          </p:spPr>
        </p:pic>
        <p:pic>
          <p:nvPicPr>
            <p:cNvPr id="9" name="Bildobjekt 8" descr="iStock_000006202820XSmall.jpg"/>
            <p:cNvPicPr>
              <a:picLocks noChangeAspect="1"/>
            </p:cNvPicPr>
            <p:nvPr userDrawn="1"/>
          </p:nvPicPr>
          <p:blipFill>
            <a:blip r:embed="rId4" cstate="print"/>
            <a:stretch>
              <a:fillRect/>
            </a:stretch>
          </p:blipFill>
          <p:spPr>
            <a:xfrm>
              <a:off x="1643042" y="1721922"/>
              <a:ext cx="539496" cy="539496"/>
            </a:xfrm>
            <a:prstGeom prst="rect">
              <a:avLst/>
            </a:prstGeom>
          </p:spPr>
        </p:pic>
        <p:pic>
          <p:nvPicPr>
            <p:cNvPr id="10" name="Bildobjekt 9" descr="MK10676.jpg"/>
            <p:cNvPicPr>
              <a:picLocks noChangeAspect="1"/>
            </p:cNvPicPr>
            <p:nvPr userDrawn="1"/>
          </p:nvPicPr>
          <p:blipFill>
            <a:blip r:embed="rId5" cstate="print"/>
            <a:stretch>
              <a:fillRect/>
            </a:stretch>
          </p:blipFill>
          <p:spPr>
            <a:xfrm>
              <a:off x="1643042" y="1071546"/>
              <a:ext cx="539496" cy="539496"/>
            </a:xfrm>
            <a:prstGeom prst="rect">
              <a:avLst/>
            </a:prstGeom>
          </p:spPr>
        </p:pic>
        <p:pic>
          <p:nvPicPr>
            <p:cNvPr id="11" name="Bildobjekt 10" descr="iStock_000000753328XSmall.jpg"/>
            <p:cNvPicPr>
              <a:picLocks noChangeAspect="1"/>
            </p:cNvPicPr>
            <p:nvPr userDrawn="1"/>
          </p:nvPicPr>
          <p:blipFill>
            <a:blip r:embed="rId6" cstate="print"/>
            <a:stretch>
              <a:fillRect/>
            </a:stretch>
          </p:blipFill>
          <p:spPr>
            <a:xfrm>
              <a:off x="1643042" y="3047248"/>
              <a:ext cx="539496" cy="539496"/>
            </a:xfrm>
            <a:prstGeom prst="rect">
              <a:avLst/>
            </a:prstGeom>
          </p:spPr>
        </p:pic>
      </p:grpSp>
      <p:pic>
        <p:nvPicPr>
          <p:cNvPr id="16" name="Bildobjekt 15" descr="logga_green.png"/>
          <p:cNvPicPr>
            <a:picLocks noChangeAspect="1"/>
          </p:cNvPicPr>
          <p:nvPr/>
        </p:nvPicPr>
        <p:blipFill>
          <a:blip r:embed="rId7" cstate="print"/>
          <a:srcRect r="6716"/>
          <a:stretch>
            <a:fillRect/>
          </a:stretch>
        </p:blipFill>
        <p:spPr>
          <a:xfrm>
            <a:off x="-9407" y="0"/>
            <a:ext cx="1101891"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4_Rubrikbild">
    <p:bg>
      <p:bgPr>
        <a:solidFill>
          <a:schemeClr val="accent6"/>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258888" y="2130425"/>
            <a:ext cx="6626225" cy="1470025"/>
          </a:xfrm>
        </p:spPr>
        <p:txBody>
          <a:bodyPr/>
          <a:lstStyle>
            <a:lvl1pPr algn="ctr">
              <a:defRPr>
                <a:solidFill>
                  <a:schemeClr val="bg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4B8E8955-4BF4-4469-9626-2B0BAA011FF5}" type="datetimeFigureOut">
              <a:rPr lang="sv-SE" smtClean="0"/>
              <a:t>2011-03-23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09E50B7-43BB-4486-A9DE-CD7D6EAA511B}" type="slidenum">
              <a:rPr lang="sv-SE" smtClean="0"/>
              <a:t>‹#›</a:t>
            </a:fld>
            <a:endParaRPr lang="sv-SE"/>
          </a:p>
        </p:txBody>
      </p:sp>
      <p:grpSp>
        <p:nvGrpSpPr>
          <p:cNvPr id="12" name="Grupp 12"/>
          <p:cNvGrpSpPr/>
          <p:nvPr/>
        </p:nvGrpSpPr>
        <p:grpSpPr>
          <a:xfrm>
            <a:off x="8604504" y="3342694"/>
            <a:ext cx="539496" cy="3158140"/>
            <a:chOff x="1643042" y="428604"/>
            <a:chExt cx="539496" cy="3158140"/>
          </a:xfrm>
        </p:grpSpPr>
        <p:pic>
          <p:nvPicPr>
            <p:cNvPr id="7" name="Bildobjekt 6" descr="BA10756.jpg"/>
            <p:cNvPicPr>
              <a:picLocks noChangeAspect="1"/>
            </p:cNvPicPr>
            <p:nvPr userDrawn="1"/>
          </p:nvPicPr>
          <p:blipFill>
            <a:blip r:embed="rId2" cstate="print"/>
            <a:stretch>
              <a:fillRect/>
            </a:stretch>
          </p:blipFill>
          <p:spPr>
            <a:xfrm>
              <a:off x="1643042" y="428604"/>
              <a:ext cx="539496" cy="539496"/>
            </a:xfrm>
            <a:prstGeom prst="rect">
              <a:avLst/>
            </a:prstGeom>
          </p:spPr>
        </p:pic>
        <p:pic>
          <p:nvPicPr>
            <p:cNvPr id="8" name="Bildobjekt 7" descr="iStock_000002716975XSmall.jpg"/>
            <p:cNvPicPr>
              <a:picLocks noChangeAspect="1"/>
            </p:cNvPicPr>
            <p:nvPr userDrawn="1"/>
          </p:nvPicPr>
          <p:blipFill>
            <a:blip r:embed="rId3" cstate="print"/>
            <a:stretch>
              <a:fillRect/>
            </a:stretch>
          </p:blipFill>
          <p:spPr>
            <a:xfrm>
              <a:off x="1643042" y="2382004"/>
              <a:ext cx="539496" cy="539496"/>
            </a:xfrm>
            <a:prstGeom prst="rect">
              <a:avLst/>
            </a:prstGeom>
          </p:spPr>
        </p:pic>
        <p:pic>
          <p:nvPicPr>
            <p:cNvPr id="9" name="Bildobjekt 8" descr="iStock_000006202820XSmall.jpg"/>
            <p:cNvPicPr>
              <a:picLocks noChangeAspect="1"/>
            </p:cNvPicPr>
            <p:nvPr userDrawn="1"/>
          </p:nvPicPr>
          <p:blipFill>
            <a:blip r:embed="rId4" cstate="print"/>
            <a:stretch>
              <a:fillRect/>
            </a:stretch>
          </p:blipFill>
          <p:spPr>
            <a:xfrm>
              <a:off x="1643042" y="1721922"/>
              <a:ext cx="539496" cy="539496"/>
            </a:xfrm>
            <a:prstGeom prst="rect">
              <a:avLst/>
            </a:prstGeom>
          </p:spPr>
        </p:pic>
        <p:pic>
          <p:nvPicPr>
            <p:cNvPr id="10" name="Bildobjekt 9" descr="MK10676.jpg"/>
            <p:cNvPicPr>
              <a:picLocks noChangeAspect="1"/>
            </p:cNvPicPr>
            <p:nvPr userDrawn="1"/>
          </p:nvPicPr>
          <p:blipFill>
            <a:blip r:embed="rId5" cstate="print"/>
            <a:stretch>
              <a:fillRect/>
            </a:stretch>
          </p:blipFill>
          <p:spPr>
            <a:xfrm>
              <a:off x="1643042" y="1071546"/>
              <a:ext cx="539496" cy="539496"/>
            </a:xfrm>
            <a:prstGeom prst="rect">
              <a:avLst/>
            </a:prstGeom>
          </p:spPr>
        </p:pic>
        <p:pic>
          <p:nvPicPr>
            <p:cNvPr id="11" name="Bildobjekt 10" descr="iStock_000000753328XSmall.jpg"/>
            <p:cNvPicPr>
              <a:picLocks noChangeAspect="1"/>
            </p:cNvPicPr>
            <p:nvPr userDrawn="1"/>
          </p:nvPicPr>
          <p:blipFill>
            <a:blip r:embed="rId6" cstate="print"/>
            <a:stretch>
              <a:fillRect/>
            </a:stretch>
          </p:blipFill>
          <p:spPr>
            <a:xfrm>
              <a:off x="1643042" y="3047248"/>
              <a:ext cx="539496" cy="539496"/>
            </a:xfrm>
            <a:prstGeom prst="rect">
              <a:avLst/>
            </a:prstGeom>
          </p:spPr>
        </p:pic>
      </p:grpSp>
      <p:pic>
        <p:nvPicPr>
          <p:cNvPr id="14" name="Bildobjekt 13" descr="SCB-logga_lila.png"/>
          <p:cNvPicPr>
            <a:picLocks noChangeAspect="1"/>
          </p:cNvPicPr>
          <p:nvPr/>
        </p:nvPicPr>
        <p:blipFill>
          <a:blip r:embed="rId7" cstate="print"/>
          <a:srcRect t="3335" r="5552"/>
          <a:stretch>
            <a:fillRect/>
          </a:stretch>
        </p:blipFill>
        <p:spPr>
          <a:xfrm>
            <a:off x="-13639" y="220720"/>
            <a:ext cx="1115648" cy="6629286"/>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258887" y="4406900"/>
            <a:ext cx="7235825"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1258887" y="2906713"/>
            <a:ext cx="7235825"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4B8E8955-4BF4-4469-9626-2B0BAA011FF5}" type="datetimeFigureOut">
              <a:rPr lang="sv-SE" smtClean="0"/>
              <a:t>2011-03-23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09E50B7-43BB-4486-A9DE-CD7D6EAA511B}"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1256370" y="274638"/>
            <a:ext cx="6628743" cy="1143000"/>
          </a:xfrm>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1258888" y="1600200"/>
            <a:ext cx="3236912"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48200" y="1600200"/>
            <a:ext cx="3247571"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fld id="{4B8E8955-4BF4-4469-9626-2B0BAA011FF5}" type="datetimeFigureOut">
              <a:rPr lang="sv-SE" smtClean="0"/>
              <a:t>2011-03-23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09E50B7-43BB-4486-A9DE-CD7D6EAA511B}"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256370" y="378212"/>
            <a:ext cx="7430429" cy="1143000"/>
          </a:xfrm>
          <a:prstGeom prst="rect">
            <a:avLst/>
          </a:prstGeom>
        </p:spPr>
        <p:txBody>
          <a:bodyPr vert="horz" lIns="91440" tIns="45720" rIns="91440" bIns="45720" rtlCol="0" anchor="ctr">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1256370" y="1600200"/>
            <a:ext cx="7430429" cy="4525963"/>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1263804" y="6492899"/>
            <a:ext cx="1326995" cy="365125"/>
          </a:xfrm>
          <a:prstGeom prst="rect">
            <a:avLst/>
          </a:prstGeom>
        </p:spPr>
        <p:txBody>
          <a:bodyPr vert="horz" lIns="91440" tIns="45720" rIns="91440" bIns="45720" rtlCol="0" anchor="ctr"/>
          <a:lstStyle>
            <a:lvl1pPr algn="l">
              <a:defRPr sz="800">
                <a:solidFill>
                  <a:schemeClr val="tx1">
                    <a:tint val="75000"/>
                  </a:schemeClr>
                </a:solidFill>
                <a:latin typeface="Arial" pitchFamily="34" charset="0"/>
                <a:cs typeface="Arial" pitchFamily="34" charset="0"/>
              </a:defRPr>
            </a:lvl1pPr>
          </a:lstStyle>
          <a:p>
            <a:fld id="{4B8E8955-4BF4-4469-9626-2B0BAA011FF5}" type="datetimeFigureOut">
              <a:rPr lang="sv-SE" smtClean="0"/>
              <a:t>2011-03-23</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7010432" y="6492899"/>
            <a:ext cx="2133600" cy="365125"/>
          </a:xfrm>
          <a:prstGeom prst="rect">
            <a:avLst/>
          </a:prstGeom>
        </p:spPr>
        <p:txBody>
          <a:bodyPr vert="horz" lIns="91440" tIns="45720" rIns="91440" bIns="45720" rtlCol="0" anchor="ctr"/>
          <a:lstStyle>
            <a:lvl1pPr algn="r">
              <a:defRPr sz="800">
                <a:solidFill>
                  <a:schemeClr val="tx1">
                    <a:tint val="75000"/>
                  </a:schemeClr>
                </a:solidFill>
                <a:latin typeface="Arial" pitchFamily="34" charset="0"/>
                <a:cs typeface="Arial" pitchFamily="34" charset="0"/>
              </a:defRPr>
            </a:lvl1pPr>
          </a:lstStyle>
          <a:p>
            <a:fld id="{C09E50B7-43BB-4486-A9DE-CD7D6EAA511B}" type="slidenum">
              <a:rPr lang="sv-SE" smtClean="0"/>
              <a:t>‹#›</a:t>
            </a:fld>
            <a:endParaRPr lang="sv-SE"/>
          </a:p>
        </p:txBody>
      </p:sp>
      <p:pic>
        <p:nvPicPr>
          <p:cNvPr id="7" name="Bildobjekt 6" descr="logga.png"/>
          <p:cNvPicPr>
            <a:picLocks noChangeAspect="1"/>
          </p:cNvPicPr>
          <p:nvPr/>
        </p:nvPicPr>
        <p:blipFill>
          <a:blip r:embed="rId18" cstate="print"/>
          <a:stretch>
            <a:fillRect/>
          </a:stretch>
        </p:blipFill>
        <p:spPr>
          <a:xfrm>
            <a:off x="-32" y="757556"/>
            <a:ext cx="652218" cy="5345750"/>
          </a:xfrm>
          <a:prstGeom prst="rect">
            <a:avLst/>
          </a:prstGeom>
        </p:spPr>
      </p:pic>
      <p:pic>
        <p:nvPicPr>
          <p:cNvPr id="10" name="Bildobjekt 9" descr="kvadrater_100_rgb.png"/>
          <p:cNvPicPr>
            <a:picLocks noChangeAspect="1"/>
          </p:cNvPicPr>
          <p:nvPr/>
        </p:nvPicPr>
        <p:blipFill>
          <a:blip r:embed="rId19" cstate="print"/>
          <a:stretch>
            <a:fillRect/>
          </a:stretch>
        </p:blipFill>
        <p:spPr>
          <a:xfrm>
            <a:off x="8856757" y="4357553"/>
            <a:ext cx="286488" cy="178598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4200" kern="1200">
          <a:solidFill>
            <a:schemeClr val="accent2"/>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71277A"/>
        </a:buClr>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71277A"/>
        </a:buClr>
        <a:buFont typeface="Arial" pitchFamily="34" charset="0"/>
        <a:buChar char="•"/>
        <a:defRPr sz="22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71277A"/>
        </a:buClr>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71277A"/>
        </a:buClr>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71277A"/>
        </a:buClr>
        <a:buFont typeface="Arial" pitchFamily="34"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scb.s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Att använda SCB:s register i medicinsk forskning</a:t>
            </a:r>
            <a:endParaRPr lang="sv-SE" dirty="0"/>
          </a:p>
        </p:txBody>
      </p:sp>
      <p:sp>
        <p:nvSpPr>
          <p:cNvPr id="3" name="Underrubrik 2"/>
          <p:cNvSpPr>
            <a:spLocks noGrp="1"/>
          </p:cNvSpPr>
          <p:nvPr>
            <p:ph type="subTitle" idx="1"/>
          </p:nvPr>
        </p:nvSpPr>
        <p:spPr/>
        <p:txBody>
          <a:bodyPr>
            <a:normAutofit fontScale="92500" lnSpcReduction="20000"/>
          </a:bodyPr>
          <a:lstStyle/>
          <a:p>
            <a:pPr algn="l"/>
            <a:endParaRPr lang="sv-SE" sz="1600" dirty="0" smtClean="0"/>
          </a:p>
          <a:p>
            <a:pPr algn="l"/>
            <a:endParaRPr lang="sv-SE" sz="1600" dirty="0" smtClean="0"/>
          </a:p>
          <a:p>
            <a:pPr algn="l"/>
            <a:r>
              <a:rPr lang="sv-SE" sz="1600" b="1" dirty="0" smtClean="0"/>
              <a:t>Peter Abrahamsson</a:t>
            </a:r>
          </a:p>
          <a:p>
            <a:pPr algn="l"/>
            <a:r>
              <a:rPr lang="sv-SE" sz="1600" dirty="0" smtClean="0"/>
              <a:t>Avdelningen för befolkning och välförd</a:t>
            </a:r>
          </a:p>
          <a:p>
            <a:pPr algn="l"/>
            <a:r>
              <a:rPr lang="sv-SE" sz="1600" dirty="0" smtClean="0"/>
              <a:t>Enheten för befolkningsstatistik</a:t>
            </a:r>
          </a:p>
          <a:p>
            <a:pPr algn="l"/>
            <a:r>
              <a:rPr lang="sv-SE" sz="1600" dirty="0" err="1" smtClean="0"/>
              <a:t>peter.abrahamsson@scb.se</a:t>
            </a:r>
            <a:endParaRPr lang="sv-SE" sz="1600" dirty="0" smtClean="0"/>
          </a:p>
          <a:p>
            <a:pPr algn="l"/>
            <a:r>
              <a:rPr lang="sv-SE" sz="1600" dirty="0" smtClean="0"/>
              <a:t>019 – 17 63 63</a:t>
            </a:r>
          </a:p>
          <a:p>
            <a:pPr algn="l"/>
            <a:endParaRPr lang="sv-SE" sz="1600" dirty="0" smtClean="0"/>
          </a:p>
          <a:p>
            <a:endParaRPr lang="sv-SE"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1115616" y="533400"/>
            <a:ext cx="4752528" cy="1143000"/>
          </a:xfrm>
        </p:spPr>
        <p:txBody>
          <a:bodyPr/>
          <a:lstStyle/>
          <a:p>
            <a:r>
              <a:rPr lang="en-US" sz="3200" dirty="0" smtClean="0"/>
              <a:t>Other data on individuals</a:t>
            </a:r>
            <a:endParaRPr lang="en-US" sz="3200" dirty="0"/>
          </a:p>
        </p:txBody>
      </p:sp>
      <p:sp>
        <p:nvSpPr>
          <p:cNvPr id="3076" name="Rectangle 3"/>
          <p:cNvSpPr>
            <a:spLocks noGrp="1" noChangeArrowheads="1"/>
          </p:cNvSpPr>
          <p:nvPr>
            <p:ph idx="1"/>
          </p:nvPr>
        </p:nvSpPr>
        <p:spPr>
          <a:xfrm>
            <a:off x="827584" y="1600200"/>
            <a:ext cx="7859215" cy="4525963"/>
          </a:xfrm>
        </p:spPr>
        <p:txBody>
          <a:bodyPr/>
          <a:lstStyle/>
          <a:p>
            <a:pPr>
              <a:spcBef>
                <a:spcPct val="50000"/>
              </a:spcBef>
              <a:buSzPct val="170000"/>
            </a:pPr>
            <a:r>
              <a:rPr lang="en-US" dirty="0" smtClean="0"/>
              <a:t>Sick leave</a:t>
            </a:r>
          </a:p>
          <a:p>
            <a:pPr>
              <a:spcBef>
                <a:spcPct val="50000"/>
              </a:spcBef>
              <a:buSzPct val="170000"/>
            </a:pPr>
            <a:r>
              <a:rPr lang="en-US" dirty="0" smtClean="0"/>
              <a:t>Parental insurance</a:t>
            </a:r>
          </a:p>
          <a:p>
            <a:pPr>
              <a:spcBef>
                <a:spcPct val="50000"/>
              </a:spcBef>
              <a:buSzPct val="170000"/>
            </a:pPr>
            <a:r>
              <a:rPr lang="en-US" dirty="0" smtClean="0"/>
              <a:t>Unemployment</a:t>
            </a:r>
          </a:p>
          <a:p>
            <a:pPr>
              <a:spcBef>
                <a:spcPct val="50000"/>
              </a:spcBef>
              <a:buSzPct val="170000"/>
            </a:pPr>
            <a:r>
              <a:rPr lang="en-US" dirty="0" smtClean="0"/>
              <a:t>Early retirement</a:t>
            </a:r>
            <a:endParaRPr lang="en-US" b="1" dirty="0"/>
          </a:p>
          <a:p>
            <a:pPr>
              <a:spcBef>
                <a:spcPct val="50000"/>
              </a:spcBef>
              <a:buSzPct val="170000"/>
              <a:buNone/>
            </a:pPr>
            <a:endParaRPr lang="en-US" sz="2400" dirty="0" smtClean="0"/>
          </a:p>
          <a:p>
            <a:pPr>
              <a:spcBef>
                <a:spcPct val="50000"/>
              </a:spcBef>
              <a:buSzPct val="170000"/>
              <a:buFont typeface="Wingdings" pitchFamily="2" charset="2"/>
              <a:buChar char="Ø"/>
            </a:pPr>
            <a:r>
              <a:rPr lang="en-US" sz="2000" dirty="0" smtClean="0"/>
              <a:t>Degree </a:t>
            </a:r>
          </a:p>
          <a:p>
            <a:pPr>
              <a:spcBef>
                <a:spcPct val="50000"/>
              </a:spcBef>
              <a:buSzPct val="170000"/>
              <a:buFont typeface="Wingdings" pitchFamily="2" charset="2"/>
              <a:buChar char="Ø"/>
            </a:pPr>
            <a:r>
              <a:rPr lang="en-US" sz="2000" dirty="0" smtClean="0"/>
              <a:t>Number of days during the year</a:t>
            </a:r>
          </a:p>
          <a:p>
            <a:pPr>
              <a:spcBef>
                <a:spcPct val="50000"/>
              </a:spcBef>
              <a:buSzPct val="170000"/>
              <a:buFont typeface="Wingdings" pitchFamily="2" charset="2"/>
              <a:buChar char="Ø"/>
            </a:pPr>
            <a:r>
              <a:rPr lang="en-US" sz="2000" dirty="0" smtClean="0"/>
              <a:t>Benefit</a:t>
            </a:r>
            <a:endParaRPr lang="en-US" sz="2000" dirty="0"/>
          </a:p>
          <a:p>
            <a:pPr>
              <a:spcBef>
                <a:spcPct val="50000"/>
              </a:spcBef>
              <a:buSzPct val="170000"/>
              <a:buFontTx/>
              <a:buNone/>
            </a:pPr>
            <a:endParaRPr lang="en-US" sz="2400" dirty="0"/>
          </a:p>
        </p:txBody>
      </p:sp>
      <p:sp>
        <p:nvSpPr>
          <p:cNvPr id="4" name="Platshållare för bildnummer 5"/>
          <p:cNvSpPr>
            <a:spLocks noGrp="1"/>
          </p:cNvSpPr>
          <p:nvPr>
            <p:ph type="sldNum" sz="quarter" idx="12"/>
          </p:nvPr>
        </p:nvSpPr>
        <p:spPr/>
        <p:txBody>
          <a:bodyPr/>
          <a:lstStyle/>
          <a:p>
            <a:pPr defTabSz="762000">
              <a:defRPr/>
            </a:pPr>
            <a:fld id="{63223EE3-51DA-49BC-B7D0-5713B572B61F}" type="slidenum">
              <a:rPr lang="sv-SE">
                <a:latin typeface="+mn-lt"/>
              </a:rPr>
              <a:pPr defTabSz="762000">
                <a:defRPr/>
              </a:pPr>
              <a:t>10</a:t>
            </a:fld>
            <a:endParaRPr lang="sv-SE">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Multigeneration register</a:t>
            </a:r>
            <a:endParaRPr lang="sv-SE" dirty="0"/>
          </a:p>
        </p:txBody>
      </p:sp>
      <p:sp>
        <p:nvSpPr>
          <p:cNvPr id="3" name="Platshållare för innehåll 2"/>
          <p:cNvSpPr>
            <a:spLocks noGrp="1"/>
          </p:cNvSpPr>
          <p:nvPr>
            <p:ph idx="1"/>
          </p:nvPr>
        </p:nvSpPr>
        <p:spPr/>
        <p:txBody>
          <a:bodyPr/>
          <a:lstStyle/>
          <a:p>
            <a:r>
              <a:rPr lang="en-US" dirty="0" smtClean="0"/>
              <a:t>Contains links between Persons and Biological –and Adoptive Parents</a:t>
            </a:r>
          </a:p>
          <a:p>
            <a:pPr>
              <a:buNone/>
            </a:pPr>
            <a:endParaRPr lang="en-US" dirty="0" smtClean="0"/>
          </a:p>
          <a:p>
            <a:r>
              <a:rPr lang="en-US" dirty="0" smtClean="0"/>
              <a:t>Index Persons</a:t>
            </a:r>
          </a:p>
          <a:p>
            <a:pPr lvl="1"/>
            <a:r>
              <a:rPr lang="en-US" dirty="0" smtClean="0"/>
              <a:t>Are the persons we link to parents</a:t>
            </a:r>
          </a:p>
          <a:p>
            <a:pPr lvl="1"/>
            <a:r>
              <a:rPr lang="en-US" dirty="0" smtClean="0"/>
              <a:t>Born 1932 and later and resident in Sweden some time from 1961</a:t>
            </a:r>
          </a:p>
          <a:p>
            <a:pPr lvl="1">
              <a:buNone/>
            </a:pPr>
            <a:endParaRPr lang="en-US" dirty="0" smtClean="0"/>
          </a:p>
          <a:p>
            <a:r>
              <a:rPr lang="en-US" dirty="0" smtClean="0"/>
              <a:t>The register contain 10 300 000 Index Persons and a total of 15 000 000 individuals</a:t>
            </a:r>
          </a:p>
          <a:p>
            <a:pPr lvl="1"/>
            <a:r>
              <a:rPr lang="en-US" dirty="0" smtClean="0"/>
              <a:t>Annual increase through birth and immigration</a:t>
            </a:r>
          </a:p>
          <a:p>
            <a:pPr>
              <a:buNone/>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Changes in and </a:t>
            </a:r>
            <a:r>
              <a:rPr lang="sv-SE" dirty="0" err="1" smtClean="0"/>
              <a:t>reused</a:t>
            </a:r>
            <a:r>
              <a:rPr lang="sv-SE" dirty="0" smtClean="0"/>
              <a:t> </a:t>
            </a:r>
            <a:r>
              <a:rPr lang="sv-SE" dirty="0" err="1" smtClean="0"/>
              <a:t>PIN:s</a:t>
            </a:r>
            <a:endParaRPr lang="sv-SE" dirty="0"/>
          </a:p>
        </p:txBody>
      </p:sp>
      <p:sp>
        <p:nvSpPr>
          <p:cNvPr id="3" name="Platshållare för innehåll 2"/>
          <p:cNvSpPr>
            <a:spLocks noGrp="1"/>
          </p:cNvSpPr>
          <p:nvPr>
            <p:ph idx="1"/>
          </p:nvPr>
        </p:nvSpPr>
        <p:spPr/>
        <p:txBody>
          <a:bodyPr>
            <a:normAutofit/>
          </a:bodyPr>
          <a:lstStyle/>
          <a:p>
            <a:r>
              <a:rPr lang="en-US" dirty="0" smtClean="0"/>
              <a:t>20 500 reused PIN</a:t>
            </a:r>
          </a:p>
          <a:p>
            <a:pPr lvl="1"/>
            <a:r>
              <a:rPr lang="en-US" dirty="0" smtClean="0"/>
              <a:t>Immigrated people get dead peoples PIN</a:t>
            </a:r>
          </a:p>
          <a:p>
            <a:endParaRPr lang="en-US" dirty="0" smtClean="0"/>
          </a:p>
          <a:p>
            <a:r>
              <a:rPr lang="en-US" dirty="0" smtClean="0"/>
              <a:t>80 000 changes in PIN</a:t>
            </a:r>
          </a:p>
          <a:p>
            <a:pPr lvl="1"/>
            <a:r>
              <a:rPr lang="en-US" dirty="0" smtClean="0"/>
              <a:t>Most common reasons for change: </a:t>
            </a:r>
          </a:p>
          <a:p>
            <a:pPr lvl="2"/>
            <a:r>
              <a:rPr lang="en-US" dirty="0" smtClean="0"/>
              <a:t>Wrong sex </a:t>
            </a:r>
          </a:p>
          <a:p>
            <a:pPr lvl="2"/>
            <a:r>
              <a:rPr lang="en-US" dirty="0" smtClean="0"/>
              <a:t>Wrong date of birth</a:t>
            </a:r>
          </a:p>
          <a:p>
            <a:pPr lvl="1"/>
            <a:r>
              <a:rPr lang="en-US" dirty="0" smtClean="0"/>
              <a:t>Statistics Sweden keep track of these changes and can connect a person to all its used PIN:s, this makes it possible to follow a person through time and changes in PIN</a:t>
            </a:r>
          </a:p>
          <a:p>
            <a:pPr>
              <a:buNone/>
            </a:pPr>
            <a:endParaRPr lang="sv-S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en-US" sz="3800" dirty="0" smtClean="0"/>
              <a:t>How to order data and what happens at Statistics Sweden</a:t>
            </a:r>
            <a:endParaRPr lang="en-US" sz="3200" b="1" dirty="0"/>
          </a:p>
        </p:txBody>
      </p:sp>
      <p:sp>
        <p:nvSpPr>
          <p:cNvPr id="27651" name="Rectangle 3"/>
          <p:cNvSpPr>
            <a:spLocks noGrp="1" noChangeArrowheads="1"/>
          </p:cNvSpPr>
          <p:nvPr>
            <p:ph type="body" idx="1"/>
          </p:nvPr>
        </p:nvSpPr>
        <p:spPr/>
        <p:txBody>
          <a:bodyPr/>
          <a:lstStyle/>
          <a:p>
            <a:pPr>
              <a:lnSpc>
                <a:spcPct val="90000"/>
              </a:lnSpc>
              <a:spcBef>
                <a:spcPct val="50000"/>
              </a:spcBef>
              <a:buSzPct val="170000"/>
              <a:buFontTx/>
              <a:buChar char="•"/>
            </a:pPr>
            <a:r>
              <a:rPr lang="en-US" sz="2400" dirty="0" smtClean="0"/>
              <a:t>Request from you </a:t>
            </a:r>
            <a:r>
              <a:rPr lang="en-US" sz="2400" dirty="0" smtClean="0">
                <a:sym typeface="Wingdings" pitchFamily="2" charset="2"/>
              </a:rPr>
              <a:t> </a:t>
            </a:r>
          </a:p>
          <a:p>
            <a:pPr>
              <a:lnSpc>
                <a:spcPct val="90000"/>
              </a:lnSpc>
              <a:spcBef>
                <a:spcPct val="50000"/>
              </a:spcBef>
              <a:buSzPct val="170000"/>
              <a:buFontTx/>
              <a:buChar char="•"/>
            </a:pPr>
            <a:r>
              <a:rPr lang="en-US" sz="2400" dirty="0" smtClean="0">
                <a:sym typeface="Wingdings" pitchFamily="2" charset="2"/>
              </a:rPr>
              <a:t>Discussions  </a:t>
            </a:r>
          </a:p>
          <a:p>
            <a:pPr>
              <a:lnSpc>
                <a:spcPct val="90000"/>
              </a:lnSpc>
              <a:spcBef>
                <a:spcPct val="50000"/>
              </a:spcBef>
              <a:buSzPct val="170000"/>
              <a:buFontTx/>
              <a:buChar char="•"/>
            </a:pPr>
            <a:r>
              <a:rPr lang="en-US" sz="2400" dirty="0" smtClean="0">
                <a:sym typeface="Wingdings" pitchFamily="2" charset="2"/>
              </a:rPr>
              <a:t>Secrecy-test - agreement </a:t>
            </a:r>
          </a:p>
          <a:p>
            <a:pPr>
              <a:lnSpc>
                <a:spcPct val="90000"/>
              </a:lnSpc>
              <a:spcBef>
                <a:spcPct val="50000"/>
              </a:spcBef>
              <a:buSzPct val="170000"/>
              <a:buFontTx/>
              <a:buChar char="•"/>
            </a:pPr>
            <a:r>
              <a:rPr lang="en-US" sz="2400" dirty="0" smtClean="0">
                <a:sym typeface="Wingdings" pitchFamily="2" charset="2"/>
              </a:rPr>
              <a:t>Offer sent to you </a:t>
            </a:r>
          </a:p>
          <a:p>
            <a:pPr>
              <a:lnSpc>
                <a:spcPct val="90000"/>
              </a:lnSpc>
              <a:spcBef>
                <a:spcPct val="50000"/>
              </a:spcBef>
              <a:buSzPct val="170000"/>
              <a:buFontTx/>
              <a:buChar char="•"/>
            </a:pPr>
            <a:r>
              <a:rPr lang="en-US" sz="2400" dirty="0" smtClean="0">
                <a:sym typeface="Wingdings" pitchFamily="2" charset="2"/>
              </a:rPr>
              <a:t>Your accept  </a:t>
            </a:r>
          </a:p>
          <a:p>
            <a:pPr>
              <a:lnSpc>
                <a:spcPct val="90000"/>
              </a:lnSpc>
              <a:spcBef>
                <a:spcPct val="50000"/>
              </a:spcBef>
              <a:buSzPct val="170000"/>
              <a:buFontTx/>
              <a:buChar char="•"/>
            </a:pPr>
            <a:r>
              <a:rPr lang="en-US" sz="2400" b="1" dirty="0" smtClean="0">
                <a:sym typeface="Wingdings" pitchFamily="2" charset="2"/>
              </a:rPr>
              <a:t>Production</a:t>
            </a:r>
            <a:r>
              <a:rPr lang="en-US" sz="2400" dirty="0" smtClean="0">
                <a:sym typeface="Wingdings" pitchFamily="2" charset="2"/>
              </a:rPr>
              <a:t>  </a:t>
            </a:r>
          </a:p>
          <a:p>
            <a:pPr>
              <a:lnSpc>
                <a:spcPct val="90000"/>
              </a:lnSpc>
              <a:spcBef>
                <a:spcPct val="50000"/>
              </a:spcBef>
              <a:buSzPct val="170000"/>
              <a:buFontTx/>
              <a:buChar char="•"/>
            </a:pPr>
            <a:r>
              <a:rPr lang="en-US" sz="2400" dirty="0" smtClean="0">
                <a:sym typeface="Wingdings" pitchFamily="2" charset="2"/>
              </a:rPr>
              <a:t>Delivery  </a:t>
            </a:r>
          </a:p>
          <a:p>
            <a:pPr>
              <a:lnSpc>
                <a:spcPct val="90000"/>
              </a:lnSpc>
              <a:spcBef>
                <a:spcPct val="50000"/>
              </a:spcBef>
              <a:buSzPct val="170000"/>
              <a:buFontTx/>
              <a:buChar char="•"/>
            </a:pPr>
            <a:r>
              <a:rPr lang="en-US" sz="2400" dirty="0" smtClean="0">
                <a:sym typeface="Wingdings" pitchFamily="2" charset="2"/>
              </a:rPr>
              <a:t>Follow-up</a:t>
            </a:r>
            <a:endParaRPr lang="en-US" sz="2400" dirty="0">
              <a:sym typeface="Wingdings" pitchFamily="2" charset="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z="4400" dirty="0" smtClean="0"/>
              <a:t>Restrictions</a:t>
            </a:r>
            <a:endParaRPr lang="sv-SE" dirty="0"/>
          </a:p>
        </p:txBody>
      </p:sp>
      <p:sp>
        <p:nvSpPr>
          <p:cNvPr id="3" name="Platshållare för innehåll 2"/>
          <p:cNvSpPr>
            <a:spLocks noGrp="1"/>
          </p:cNvSpPr>
          <p:nvPr>
            <p:ph idx="1"/>
          </p:nvPr>
        </p:nvSpPr>
        <p:spPr/>
        <p:txBody>
          <a:bodyPr>
            <a:normAutofit lnSpcReduction="10000"/>
          </a:bodyPr>
          <a:lstStyle/>
          <a:p>
            <a:r>
              <a:rPr lang="en-US" dirty="0" smtClean="0"/>
              <a:t>The dataset delivered from Statistics Sweden can only be used for one specified research project</a:t>
            </a:r>
          </a:p>
          <a:p>
            <a:pPr>
              <a:buNone/>
            </a:pPr>
            <a:endParaRPr lang="en-US" dirty="0" smtClean="0"/>
          </a:p>
          <a:p>
            <a:r>
              <a:rPr lang="en-US" dirty="0" smtClean="0"/>
              <a:t>Statistics Sweden will only deliver variables or data that can be discerned in the ethical approval</a:t>
            </a:r>
          </a:p>
          <a:p>
            <a:pPr>
              <a:buNone/>
            </a:pPr>
            <a:endParaRPr lang="en-US" dirty="0" smtClean="0"/>
          </a:p>
          <a:p>
            <a:r>
              <a:rPr lang="en-US" dirty="0" smtClean="0"/>
              <a:t>Statistics Sweden won’t update databases on PIN</a:t>
            </a:r>
          </a:p>
          <a:p>
            <a:pPr>
              <a:buNone/>
            </a:pPr>
            <a:endParaRPr lang="en-US" dirty="0" smtClean="0"/>
          </a:p>
          <a:p>
            <a:r>
              <a:rPr lang="en-US" dirty="0" smtClean="0"/>
              <a:t>Data collected through interviews or surveys won’t be updated with data from Statistics Sweden unless it is in consent with the participant  </a:t>
            </a:r>
          </a:p>
          <a:p>
            <a:pPr>
              <a:buNone/>
            </a:pPr>
            <a:endParaRPr lang="sv-S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en-US" sz="4400" dirty="0" smtClean="0"/>
              <a:t>Variables that could be directly attributable to the individual</a:t>
            </a:r>
            <a:endParaRPr lang="sv-SE" dirty="0"/>
          </a:p>
        </p:txBody>
      </p:sp>
      <p:sp>
        <p:nvSpPr>
          <p:cNvPr id="3" name="Platshållare för innehåll 2"/>
          <p:cNvSpPr>
            <a:spLocks noGrp="1"/>
          </p:cNvSpPr>
          <p:nvPr>
            <p:ph idx="1"/>
          </p:nvPr>
        </p:nvSpPr>
        <p:spPr/>
        <p:txBody>
          <a:bodyPr/>
          <a:lstStyle/>
          <a:p>
            <a:r>
              <a:rPr lang="en-US" dirty="0" smtClean="0"/>
              <a:t>Variables</a:t>
            </a:r>
          </a:p>
          <a:p>
            <a:pPr lvl="1"/>
            <a:r>
              <a:rPr lang="en-US" sz="2000" dirty="0" smtClean="0"/>
              <a:t>PIN, Personal Identity Number</a:t>
            </a:r>
            <a:endParaRPr lang="en-US" sz="1600" dirty="0" smtClean="0"/>
          </a:p>
          <a:p>
            <a:pPr lvl="1"/>
            <a:r>
              <a:rPr lang="en-US" sz="2000" dirty="0" smtClean="0"/>
              <a:t>Name, address and coordinates</a:t>
            </a:r>
          </a:p>
          <a:p>
            <a:pPr lvl="1"/>
            <a:r>
              <a:rPr lang="en-US" sz="2000" dirty="0" smtClean="0"/>
              <a:t>Date of birth containing year, month and day</a:t>
            </a:r>
          </a:p>
          <a:p>
            <a:pPr lvl="1"/>
            <a:r>
              <a:rPr lang="en-US" sz="2000" dirty="0" smtClean="0"/>
              <a:t>Country of birth</a:t>
            </a:r>
          </a:p>
          <a:p>
            <a:pPr lvl="1">
              <a:buNone/>
            </a:pPr>
            <a:endParaRPr lang="en-US" sz="2000" dirty="0" smtClean="0"/>
          </a:p>
          <a:p>
            <a:r>
              <a:rPr lang="en-US" dirty="0" smtClean="0"/>
              <a:t>How Statistics Sweden handle these variables</a:t>
            </a:r>
          </a:p>
          <a:p>
            <a:pPr lvl="1"/>
            <a:r>
              <a:rPr lang="en-US" sz="2000" dirty="0" smtClean="0"/>
              <a:t>De-Identify, by removing PIN and replacing with a unique random serial number</a:t>
            </a:r>
          </a:p>
          <a:p>
            <a:pPr lvl="1"/>
            <a:r>
              <a:rPr lang="en-US" sz="2000" dirty="0" smtClean="0"/>
              <a:t>Give date of birth as year and quarter</a:t>
            </a:r>
          </a:p>
          <a:p>
            <a:pPr lvl="1"/>
            <a:r>
              <a:rPr lang="en-US" sz="2000" dirty="0" smtClean="0"/>
              <a:t>Group country of birth</a:t>
            </a:r>
          </a:p>
          <a:p>
            <a:pPr lvl="1"/>
            <a:r>
              <a:rPr lang="en-US" sz="2000" dirty="0" smtClean="0"/>
              <a:t>Give coordinates as areas</a:t>
            </a:r>
          </a:p>
          <a:p>
            <a:endParaRPr lang="sv-S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en-US" dirty="0" smtClean="0"/>
              <a:t>What can Statistics Sweden offer your research </a:t>
            </a:r>
            <a:endParaRPr lang="en-US" dirty="0"/>
          </a:p>
        </p:txBody>
      </p:sp>
      <p:sp>
        <p:nvSpPr>
          <p:cNvPr id="3" name="Platshållare för innehåll 2"/>
          <p:cNvSpPr>
            <a:spLocks noGrp="1"/>
          </p:cNvSpPr>
          <p:nvPr>
            <p:ph idx="1"/>
          </p:nvPr>
        </p:nvSpPr>
        <p:spPr/>
        <p:txBody>
          <a:bodyPr>
            <a:normAutofit lnSpcReduction="10000"/>
          </a:bodyPr>
          <a:lstStyle/>
          <a:p>
            <a:r>
              <a:rPr lang="sv-SE" dirty="0" err="1" smtClean="0"/>
              <a:t>Create</a:t>
            </a:r>
            <a:r>
              <a:rPr lang="sv-SE" dirty="0" smtClean="0"/>
              <a:t> populations</a:t>
            </a:r>
          </a:p>
          <a:p>
            <a:pPr lvl="1"/>
            <a:r>
              <a:rPr lang="sv-SE" dirty="0" smtClean="0"/>
              <a:t>Base populations</a:t>
            </a:r>
          </a:p>
          <a:p>
            <a:pPr lvl="1"/>
            <a:r>
              <a:rPr lang="sv-SE" dirty="0" smtClean="0"/>
              <a:t>Referens populations</a:t>
            </a:r>
          </a:p>
          <a:p>
            <a:pPr lvl="1"/>
            <a:r>
              <a:rPr lang="en-US" dirty="0" smtClean="0"/>
              <a:t>Matched Control populations</a:t>
            </a:r>
          </a:p>
          <a:p>
            <a:pPr lvl="1">
              <a:buNone/>
            </a:pPr>
            <a:endParaRPr lang="en-US" dirty="0" smtClean="0"/>
          </a:p>
          <a:p>
            <a:r>
              <a:rPr lang="en-US" dirty="0" smtClean="0"/>
              <a:t>Connect people</a:t>
            </a:r>
          </a:p>
          <a:p>
            <a:pPr lvl="1"/>
            <a:r>
              <a:rPr lang="en-US" dirty="0" smtClean="0"/>
              <a:t>Find relatives</a:t>
            </a:r>
          </a:p>
          <a:p>
            <a:pPr lvl="1"/>
            <a:r>
              <a:rPr lang="en-US" dirty="0" smtClean="0"/>
              <a:t>Build households</a:t>
            </a:r>
          </a:p>
          <a:p>
            <a:pPr lvl="1"/>
            <a:endParaRPr lang="en-US" dirty="0" smtClean="0"/>
          </a:p>
          <a:p>
            <a:r>
              <a:rPr lang="en-US" dirty="0" smtClean="0"/>
              <a:t>Match variables to individuals</a:t>
            </a:r>
          </a:p>
          <a:p>
            <a:pPr lvl="1"/>
            <a:r>
              <a:rPr lang="en-US" dirty="0" smtClean="0"/>
              <a:t>At certain dates or spanning over many years</a:t>
            </a:r>
          </a:p>
          <a:p>
            <a:pPr>
              <a:buNone/>
            </a:pPr>
            <a:endParaRPr lang="en-US" dirty="0" smtClean="0"/>
          </a:p>
          <a:p>
            <a:pPr>
              <a:buNone/>
            </a:pP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en-US" sz="4400" dirty="0" smtClean="0"/>
              <a:t>Cooperation with other authorities and connecting data</a:t>
            </a:r>
            <a:endParaRPr lang="sv-SE" dirty="0"/>
          </a:p>
        </p:txBody>
      </p:sp>
      <p:sp>
        <p:nvSpPr>
          <p:cNvPr id="3" name="Platshållare för innehåll 2"/>
          <p:cNvSpPr>
            <a:spLocks noGrp="1"/>
          </p:cNvSpPr>
          <p:nvPr>
            <p:ph idx="1"/>
          </p:nvPr>
        </p:nvSpPr>
        <p:spPr/>
        <p:txBody>
          <a:bodyPr>
            <a:normAutofit lnSpcReduction="10000"/>
          </a:bodyPr>
          <a:lstStyle/>
          <a:p>
            <a:r>
              <a:rPr lang="en-US" dirty="0" smtClean="0"/>
              <a:t>It is possible to create a database that contains data from more then one authority</a:t>
            </a:r>
          </a:p>
          <a:p>
            <a:r>
              <a:rPr lang="en-US" dirty="0" smtClean="0"/>
              <a:t>Statistics Sweden often work with authorities like</a:t>
            </a:r>
          </a:p>
          <a:p>
            <a:pPr lvl="1"/>
            <a:r>
              <a:rPr lang="en-US" sz="2000" dirty="0" smtClean="0"/>
              <a:t>The National Board of Health and Welfare</a:t>
            </a:r>
          </a:p>
          <a:p>
            <a:pPr lvl="1"/>
            <a:r>
              <a:rPr lang="en-US" sz="2000" dirty="0" smtClean="0"/>
              <a:t>The Swedish National Council for Crime Prevention (BRÅ)</a:t>
            </a:r>
          </a:p>
          <a:p>
            <a:pPr lvl="1"/>
            <a:r>
              <a:rPr lang="en-US" sz="2000" dirty="0" smtClean="0"/>
              <a:t>The National Service Administration in Sweden</a:t>
            </a:r>
          </a:p>
          <a:p>
            <a:pPr lvl="1">
              <a:buNone/>
            </a:pPr>
            <a:endParaRPr lang="en-US" sz="2000" dirty="0" smtClean="0"/>
          </a:p>
          <a:p>
            <a:r>
              <a:rPr lang="en-US" dirty="0" smtClean="0"/>
              <a:t>This is done with a key between PIN and Serial number uniquely created for the database that is sent between the authorities</a:t>
            </a:r>
          </a:p>
          <a:p>
            <a:pPr lvl="1"/>
            <a:r>
              <a:rPr lang="en-US" sz="2000" dirty="0" smtClean="0"/>
              <a:t>The researcher can connect all the data from the different authorities with the serial number</a:t>
            </a:r>
          </a:p>
          <a:p>
            <a:endParaRPr lang="sv-S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en-US" dirty="0" smtClean="0"/>
              <a:t>Connecting other data to Statistics </a:t>
            </a:r>
            <a:r>
              <a:rPr lang="en-US" dirty="0" err="1" smtClean="0"/>
              <a:t>Swedens</a:t>
            </a:r>
            <a:r>
              <a:rPr lang="en-US" dirty="0" smtClean="0"/>
              <a:t> data</a:t>
            </a:r>
            <a:endParaRPr lang="en-US" dirty="0"/>
          </a:p>
        </p:txBody>
      </p:sp>
      <p:sp>
        <p:nvSpPr>
          <p:cNvPr id="3" name="Platshållare för innehåll 2"/>
          <p:cNvSpPr>
            <a:spLocks noGrp="1"/>
          </p:cNvSpPr>
          <p:nvPr>
            <p:ph idx="1"/>
          </p:nvPr>
        </p:nvSpPr>
        <p:spPr/>
        <p:txBody>
          <a:bodyPr/>
          <a:lstStyle/>
          <a:p>
            <a:r>
              <a:rPr lang="en-US" dirty="0" smtClean="0"/>
              <a:t>Other data sources </a:t>
            </a:r>
          </a:p>
          <a:p>
            <a:pPr lvl="1"/>
            <a:r>
              <a:rPr lang="en-US" dirty="0" smtClean="0"/>
              <a:t>Own collected data for example surveys or medical records</a:t>
            </a:r>
          </a:p>
          <a:p>
            <a:pPr lvl="1"/>
            <a:r>
              <a:rPr lang="en-US" dirty="0" smtClean="0"/>
              <a:t>National quality registers</a:t>
            </a:r>
          </a:p>
          <a:p>
            <a:r>
              <a:rPr lang="en-US" dirty="0" smtClean="0"/>
              <a:t>These data has to be sent to Statistics Sweden for de-identification before it can be connected  to Statistics </a:t>
            </a:r>
            <a:r>
              <a:rPr lang="en-US" dirty="0" err="1" smtClean="0"/>
              <a:t>Swedens</a:t>
            </a:r>
            <a:r>
              <a:rPr lang="en-US" dirty="0" smtClean="0"/>
              <a:t> data</a:t>
            </a:r>
          </a:p>
          <a:p>
            <a:pPr>
              <a:buNone/>
            </a:pPr>
            <a:endParaRPr lang="en-US" dirty="0" smtClean="0"/>
          </a:p>
          <a:p>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3200" dirty="0"/>
              <a:t>Metadata</a:t>
            </a:r>
          </a:p>
        </p:txBody>
      </p:sp>
      <p:sp>
        <p:nvSpPr>
          <p:cNvPr id="25603" name="Rectangle 3"/>
          <p:cNvSpPr>
            <a:spLocks noGrp="1" noChangeArrowheads="1"/>
          </p:cNvSpPr>
          <p:nvPr>
            <p:ph idx="1"/>
          </p:nvPr>
        </p:nvSpPr>
        <p:spPr>
          <a:xfrm>
            <a:off x="1258888" y="1981200"/>
            <a:ext cx="6553472" cy="4328120"/>
          </a:xfrm>
          <a:solidFill>
            <a:schemeClr val="bg1"/>
          </a:solidFill>
          <a:ln>
            <a:solidFill>
              <a:schemeClr val="tx1"/>
            </a:solidFill>
          </a:ln>
        </p:spPr>
        <p:txBody>
          <a:bodyPr/>
          <a:lstStyle/>
          <a:p>
            <a:pPr>
              <a:lnSpc>
                <a:spcPct val="80000"/>
              </a:lnSpc>
              <a:spcBef>
                <a:spcPct val="50000"/>
              </a:spcBef>
              <a:buSzPct val="170000"/>
              <a:buFontTx/>
              <a:buNone/>
            </a:pPr>
            <a:r>
              <a:rPr lang="sv-SE" sz="3200" dirty="0" err="1">
                <a:hlinkClick r:id="rId3"/>
              </a:rPr>
              <a:t>www.scb.se</a:t>
            </a:r>
            <a:r>
              <a:rPr lang="sv-SE" sz="2400" dirty="0"/>
              <a:t> </a:t>
            </a:r>
          </a:p>
          <a:p>
            <a:pPr>
              <a:lnSpc>
                <a:spcPct val="80000"/>
              </a:lnSpc>
              <a:spcBef>
                <a:spcPct val="50000"/>
              </a:spcBef>
              <a:buSzPct val="170000"/>
            </a:pPr>
            <a:r>
              <a:rPr lang="sv-SE" sz="2400" dirty="0"/>
              <a:t>Tjänster/ Vägledning för </a:t>
            </a:r>
            <a:r>
              <a:rPr lang="sv-SE" sz="2400" dirty="0" smtClean="0"/>
              <a:t>forskare</a:t>
            </a:r>
          </a:p>
          <a:p>
            <a:pPr>
              <a:lnSpc>
                <a:spcPct val="80000"/>
              </a:lnSpc>
              <a:spcBef>
                <a:spcPct val="50000"/>
              </a:spcBef>
              <a:buSzPct val="170000"/>
            </a:pPr>
            <a:r>
              <a:rPr lang="sv-SE" dirty="0" smtClean="0"/>
              <a:t>Services/ </a:t>
            </a:r>
            <a:r>
              <a:rPr lang="sv-SE" dirty="0" err="1" smtClean="0"/>
              <a:t>Guidance</a:t>
            </a:r>
            <a:r>
              <a:rPr lang="sv-SE" dirty="0" smtClean="0"/>
              <a:t> for Researchers and </a:t>
            </a:r>
            <a:r>
              <a:rPr lang="sv-SE" dirty="0" err="1" smtClean="0"/>
              <a:t>Universities</a:t>
            </a:r>
            <a:endParaRPr lang="sv-SE" sz="2400" dirty="0"/>
          </a:p>
          <a:p>
            <a:pPr>
              <a:lnSpc>
                <a:spcPct val="80000"/>
              </a:lnSpc>
              <a:spcBef>
                <a:spcPct val="50000"/>
              </a:spcBef>
              <a:buSzPct val="170000"/>
            </a:pPr>
            <a:r>
              <a:rPr lang="sv-SE" sz="2400" dirty="0" err="1" smtClean="0"/>
              <a:t>Only</a:t>
            </a:r>
            <a:r>
              <a:rPr lang="sv-SE" sz="2400" dirty="0" smtClean="0"/>
              <a:t> </a:t>
            </a:r>
            <a:r>
              <a:rPr lang="sv-SE" sz="2400" dirty="0"/>
              <a:t>in Swedish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normAutofit fontScale="90000"/>
          </a:bodyPr>
          <a:lstStyle/>
          <a:p>
            <a:pPr algn="ctr" eaLnBrk="1" fontAlgn="auto" hangingPunct="1">
              <a:spcAft>
                <a:spcPts val="0"/>
              </a:spcAft>
              <a:defRPr/>
            </a:pPr>
            <a:r>
              <a:rPr lang="sv-SE" dirty="0" smtClean="0">
                <a:solidFill>
                  <a:schemeClr val="tx1">
                    <a:lumMod val="50000"/>
                    <a:lumOff val="50000"/>
                  </a:schemeClr>
                </a:solidFill>
              </a:rPr>
              <a:t/>
            </a:r>
            <a:br>
              <a:rPr lang="sv-SE" dirty="0" smtClean="0">
                <a:solidFill>
                  <a:schemeClr val="tx1">
                    <a:lumMod val="50000"/>
                    <a:lumOff val="50000"/>
                  </a:schemeClr>
                </a:solidFill>
              </a:rPr>
            </a:br>
            <a:endParaRPr lang="sv-SE" dirty="0">
              <a:solidFill>
                <a:schemeClr val="tx1">
                  <a:lumMod val="50000"/>
                  <a:lumOff val="50000"/>
                </a:schemeClr>
              </a:solidFill>
            </a:endParaRPr>
          </a:p>
        </p:txBody>
      </p:sp>
      <p:sp>
        <p:nvSpPr>
          <p:cNvPr id="17411" name="Platshållare för innehåll 2"/>
          <p:cNvSpPr>
            <a:spLocks noGrp="1"/>
          </p:cNvSpPr>
          <p:nvPr>
            <p:ph idx="1"/>
          </p:nvPr>
        </p:nvSpPr>
        <p:spPr/>
        <p:txBody>
          <a:bodyPr/>
          <a:lstStyle/>
          <a:p>
            <a:pPr eaLnBrk="1" hangingPunct="1"/>
            <a:endParaRPr lang="sv-SE" smtClean="0">
              <a:latin typeface="Arial" charset="0"/>
              <a:cs typeface="Arial" charset="0"/>
            </a:endParaRPr>
          </a:p>
        </p:txBody>
      </p:sp>
      <p:pic>
        <p:nvPicPr>
          <p:cNvPr id="17412" name="Bildobjekt 3" descr="organisationsschema_sv.jpg"/>
          <p:cNvPicPr>
            <a:picLocks noChangeAspect="1"/>
          </p:cNvPicPr>
          <p:nvPr/>
        </p:nvPicPr>
        <p:blipFill>
          <a:blip r:embed="rId3" cstate="print"/>
          <a:srcRect/>
          <a:stretch>
            <a:fillRect/>
          </a:stretch>
        </p:blipFill>
        <p:spPr bwMode="auto">
          <a:xfrm>
            <a:off x="901700" y="1001713"/>
            <a:ext cx="8234363" cy="5822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5736" y="332656"/>
            <a:ext cx="5688632" cy="1143000"/>
          </a:xfrm>
          <a:noFill/>
          <a:ln/>
        </p:spPr>
        <p:txBody>
          <a:bodyPr lIns="115888" tIns="57150" rIns="115888" bIns="57150">
            <a:noAutofit/>
          </a:bodyPr>
          <a:lstStyle/>
          <a:p>
            <a:pPr algn="l">
              <a:lnSpc>
                <a:spcPct val="85000"/>
              </a:lnSpc>
            </a:pPr>
            <a:r>
              <a:rPr lang="sv-SE" sz="4000" dirty="0" smtClean="0">
                <a:solidFill>
                  <a:schemeClr val="tx1">
                    <a:lumMod val="50000"/>
                    <a:lumOff val="50000"/>
                  </a:schemeClr>
                </a:solidFill>
              </a:rPr>
              <a:t>SCB:s </a:t>
            </a:r>
            <a:r>
              <a:rPr lang="sv-SE" sz="4000" dirty="0" err="1" smtClean="0">
                <a:solidFill>
                  <a:schemeClr val="tx1">
                    <a:lumMod val="50000"/>
                    <a:lumOff val="50000"/>
                  </a:schemeClr>
                </a:solidFill>
              </a:rPr>
              <a:t>registermodel</a:t>
            </a:r>
            <a:endParaRPr lang="sv-SE" sz="4000" dirty="0">
              <a:solidFill>
                <a:schemeClr val="tx1">
                  <a:lumMod val="50000"/>
                  <a:lumOff val="50000"/>
                </a:schemeClr>
              </a:solidFill>
            </a:endParaRPr>
          </a:p>
        </p:txBody>
      </p:sp>
      <p:sp>
        <p:nvSpPr>
          <p:cNvPr id="6150" name="Rectangle 6"/>
          <p:cNvSpPr>
            <a:spLocks noChangeArrowheads="1"/>
          </p:cNvSpPr>
          <p:nvPr/>
        </p:nvSpPr>
        <p:spPr bwMode="auto">
          <a:xfrm>
            <a:off x="2771800" y="1556792"/>
            <a:ext cx="4104456" cy="792088"/>
          </a:xfrm>
          <a:prstGeom prst="rect">
            <a:avLst/>
          </a:prstGeom>
          <a:solidFill>
            <a:schemeClr val="accent4"/>
          </a:solidFill>
          <a:ln w="12700">
            <a:solidFill>
              <a:schemeClr val="accent4"/>
            </a:solidFill>
            <a:miter lim="800000"/>
            <a:headEnd/>
            <a:tailEnd/>
          </a:ln>
          <a:effectLst/>
        </p:spPr>
        <p:txBody>
          <a:bodyPr wrap="none" anchor="ctr"/>
          <a:lstStyle/>
          <a:p>
            <a:endParaRPr lang="sv-SE"/>
          </a:p>
        </p:txBody>
      </p:sp>
      <p:sp>
        <p:nvSpPr>
          <p:cNvPr id="6151" name="Rectangle 7"/>
          <p:cNvSpPr>
            <a:spLocks noChangeArrowheads="1"/>
          </p:cNvSpPr>
          <p:nvPr/>
        </p:nvSpPr>
        <p:spPr bwMode="auto">
          <a:xfrm>
            <a:off x="2699792" y="1628800"/>
            <a:ext cx="4248894" cy="600807"/>
          </a:xfrm>
          <a:prstGeom prst="rect">
            <a:avLst/>
          </a:prstGeom>
          <a:noFill/>
          <a:ln w="9525">
            <a:noFill/>
            <a:miter lim="800000"/>
            <a:headEnd/>
            <a:tailEnd/>
          </a:ln>
          <a:effectLst/>
        </p:spPr>
        <p:txBody>
          <a:bodyPr wrap="square" lIns="92075" tIns="46038" rIns="92075" bIns="46038">
            <a:spAutoFit/>
          </a:bodyPr>
          <a:lstStyle/>
          <a:p>
            <a:pPr algn="ctr" defTabSz="762000">
              <a:spcBef>
                <a:spcPts val="600"/>
              </a:spcBef>
            </a:pPr>
            <a:r>
              <a:rPr lang="sv-SE" sz="1400" dirty="0">
                <a:solidFill>
                  <a:schemeClr val="bg1"/>
                </a:solidFill>
                <a:latin typeface="Arial" charset="0"/>
              </a:rPr>
              <a:t>Många rikstäckande administrativa </a:t>
            </a:r>
            <a:r>
              <a:rPr lang="sv-SE" sz="1400" dirty="0" smtClean="0">
                <a:solidFill>
                  <a:schemeClr val="bg1"/>
                </a:solidFill>
                <a:latin typeface="Arial" charset="0"/>
              </a:rPr>
              <a:t>register och</a:t>
            </a:r>
          </a:p>
          <a:p>
            <a:pPr algn="ctr" defTabSz="762000">
              <a:spcBef>
                <a:spcPts val="600"/>
              </a:spcBef>
            </a:pPr>
            <a:r>
              <a:rPr lang="sv-SE" sz="1400" dirty="0" smtClean="0">
                <a:solidFill>
                  <a:schemeClr val="bg1"/>
                </a:solidFill>
                <a:latin typeface="Arial" charset="0"/>
              </a:rPr>
              <a:t> direktinsamling  av SCB:s och  andra myndigheter</a:t>
            </a:r>
            <a:endParaRPr lang="sv-SE" sz="1400" dirty="0">
              <a:solidFill>
                <a:schemeClr val="bg1"/>
              </a:solidFill>
              <a:latin typeface="Arial" charset="0"/>
            </a:endParaRPr>
          </a:p>
        </p:txBody>
      </p:sp>
      <p:sp>
        <p:nvSpPr>
          <p:cNvPr id="6152" name="Rectangle 8"/>
          <p:cNvSpPr>
            <a:spLocks noChangeArrowheads="1"/>
          </p:cNvSpPr>
          <p:nvPr/>
        </p:nvSpPr>
        <p:spPr bwMode="auto">
          <a:xfrm>
            <a:off x="2771800" y="3212976"/>
            <a:ext cx="4104456" cy="432048"/>
          </a:xfrm>
          <a:prstGeom prst="rect">
            <a:avLst/>
          </a:prstGeom>
          <a:solidFill>
            <a:schemeClr val="accent4"/>
          </a:solidFill>
          <a:ln w="12700">
            <a:solidFill>
              <a:schemeClr val="accent4"/>
            </a:solidFill>
            <a:miter lim="800000"/>
            <a:headEnd/>
            <a:tailEnd/>
          </a:ln>
          <a:effectLst/>
        </p:spPr>
        <p:txBody>
          <a:bodyPr wrap="none" anchor="ctr"/>
          <a:lstStyle/>
          <a:p>
            <a:endParaRPr lang="sv-SE"/>
          </a:p>
        </p:txBody>
      </p:sp>
      <p:sp>
        <p:nvSpPr>
          <p:cNvPr id="6153" name="Rectangle 9"/>
          <p:cNvSpPr>
            <a:spLocks noChangeArrowheads="1"/>
          </p:cNvSpPr>
          <p:nvPr/>
        </p:nvSpPr>
        <p:spPr bwMode="auto">
          <a:xfrm>
            <a:off x="2699792" y="3284984"/>
            <a:ext cx="4104878" cy="308419"/>
          </a:xfrm>
          <a:prstGeom prst="rect">
            <a:avLst/>
          </a:prstGeom>
          <a:noFill/>
          <a:ln w="9525">
            <a:noFill/>
            <a:miter lim="800000"/>
            <a:headEnd/>
            <a:tailEnd/>
          </a:ln>
          <a:effectLst/>
        </p:spPr>
        <p:txBody>
          <a:bodyPr wrap="square" lIns="92075" tIns="46038" rIns="92075" bIns="46038">
            <a:spAutoFit/>
          </a:bodyPr>
          <a:lstStyle/>
          <a:p>
            <a:pPr algn="ctr" defTabSz="762000"/>
            <a:r>
              <a:rPr lang="sv-SE" sz="1400" dirty="0">
                <a:solidFill>
                  <a:schemeClr val="bg1"/>
                </a:solidFill>
                <a:latin typeface="Arial" charset="0"/>
              </a:rPr>
              <a:t>System av </a:t>
            </a:r>
            <a:r>
              <a:rPr lang="sv-SE" sz="1400" dirty="0" smtClean="0">
                <a:solidFill>
                  <a:schemeClr val="bg1"/>
                </a:solidFill>
                <a:latin typeface="Arial" charset="0"/>
              </a:rPr>
              <a:t>statistik </a:t>
            </a:r>
            <a:r>
              <a:rPr lang="sv-SE" sz="1400" dirty="0">
                <a:solidFill>
                  <a:schemeClr val="bg1"/>
                </a:solidFill>
                <a:latin typeface="Arial" charset="0"/>
              </a:rPr>
              <a:t>register</a:t>
            </a:r>
          </a:p>
        </p:txBody>
      </p:sp>
      <p:sp>
        <p:nvSpPr>
          <p:cNvPr id="6154" name="Rectangle 10"/>
          <p:cNvSpPr>
            <a:spLocks noChangeArrowheads="1"/>
          </p:cNvSpPr>
          <p:nvPr/>
        </p:nvSpPr>
        <p:spPr bwMode="auto">
          <a:xfrm>
            <a:off x="3851920" y="2564904"/>
            <a:ext cx="1944216" cy="432048"/>
          </a:xfrm>
          <a:prstGeom prst="rect">
            <a:avLst/>
          </a:prstGeom>
          <a:solidFill>
            <a:schemeClr val="accent4"/>
          </a:solidFill>
          <a:ln w="12700">
            <a:solidFill>
              <a:schemeClr val="accent4"/>
            </a:solidFill>
            <a:miter lim="800000"/>
            <a:headEnd/>
            <a:tailEnd/>
          </a:ln>
          <a:effectLst/>
        </p:spPr>
        <p:txBody>
          <a:bodyPr wrap="none" anchor="ctr"/>
          <a:lstStyle/>
          <a:p>
            <a:endParaRPr lang="sv-SE"/>
          </a:p>
        </p:txBody>
      </p:sp>
      <p:sp>
        <p:nvSpPr>
          <p:cNvPr id="6155" name="Rectangle 11"/>
          <p:cNvSpPr>
            <a:spLocks noChangeArrowheads="1"/>
          </p:cNvSpPr>
          <p:nvPr/>
        </p:nvSpPr>
        <p:spPr bwMode="auto">
          <a:xfrm>
            <a:off x="3563888" y="2564904"/>
            <a:ext cx="2520280" cy="308419"/>
          </a:xfrm>
          <a:prstGeom prst="rect">
            <a:avLst/>
          </a:prstGeom>
          <a:noFill/>
          <a:ln w="9525">
            <a:noFill/>
            <a:miter lim="800000"/>
            <a:headEnd/>
            <a:tailEnd/>
          </a:ln>
          <a:effectLst/>
        </p:spPr>
        <p:txBody>
          <a:bodyPr wrap="square" lIns="92075" tIns="46038" rIns="92075" bIns="46038">
            <a:spAutoFit/>
          </a:bodyPr>
          <a:lstStyle/>
          <a:p>
            <a:pPr algn="ctr" defTabSz="762000"/>
            <a:r>
              <a:rPr lang="sv-SE" sz="1400" dirty="0" smtClean="0">
                <a:solidFill>
                  <a:schemeClr val="bg1"/>
                </a:solidFill>
                <a:latin typeface="Arial" charset="0"/>
              </a:rPr>
              <a:t>Metodarbete</a:t>
            </a:r>
            <a:endParaRPr lang="sv-SE" sz="1400" dirty="0">
              <a:solidFill>
                <a:schemeClr val="bg1"/>
              </a:solidFill>
              <a:latin typeface="Arial" charset="0"/>
            </a:endParaRPr>
          </a:p>
        </p:txBody>
      </p:sp>
      <p:sp>
        <p:nvSpPr>
          <p:cNvPr id="6157" name="Rectangle 13"/>
          <p:cNvSpPr>
            <a:spLocks noChangeArrowheads="1"/>
          </p:cNvSpPr>
          <p:nvPr/>
        </p:nvSpPr>
        <p:spPr bwMode="auto">
          <a:xfrm>
            <a:off x="2771800" y="4005064"/>
            <a:ext cx="1800200" cy="936104"/>
          </a:xfrm>
          <a:prstGeom prst="rect">
            <a:avLst/>
          </a:prstGeom>
          <a:solidFill>
            <a:schemeClr val="accent4"/>
          </a:solidFill>
          <a:ln w="12700">
            <a:solidFill>
              <a:schemeClr val="accent4"/>
            </a:solidFill>
            <a:miter lim="800000"/>
            <a:headEnd/>
            <a:tailEnd/>
          </a:ln>
          <a:effectLst/>
        </p:spPr>
        <p:txBody>
          <a:bodyPr wrap="none" anchor="ctr"/>
          <a:lstStyle/>
          <a:p>
            <a:endParaRPr lang="sv-SE"/>
          </a:p>
        </p:txBody>
      </p:sp>
      <p:sp>
        <p:nvSpPr>
          <p:cNvPr id="6161" name="Line 17"/>
          <p:cNvSpPr>
            <a:spLocks noChangeShapeType="1"/>
          </p:cNvSpPr>
          <p:nvPr/>
        </p:nvSpPr>
        <p:spPr bwMode="auto">
          <a:xfrm>
            <a:off x="6300192" y="3717032"/>
            <a:ext cx="0" cy="216024"/>
          </a:xfrm>
          <a:prstGeom prst="line">
            <a:avLst/>
          </a:prstGeom>
          <a:noFill/>
          <a:ln w="6350">
            <a:solidFill>
              <a:schemeClr val="tx1"/>
            </a:solidFill>
            <a:round/>
            <a:headEnd type="stealth" w="med" len="lg"/>
            <a:tailEnd type="none" w="sm" len="sm"/>
          </a:ln>
          <a:effectLst/>
        </p:spPr>
        <p:txBody>
          <a:bodyPr/>
          <a:lstStyle/>
          <a:p>
            <a:endParaRPr lang="sv-SE"/>
          </a:p>
        </p:txBody>
      </p:sp>
      <p:sp>
        <p:nvSpPr>
          <p:cNvPr id="6162" name="Rectangle 18"/>
          <p:cNvSpPr>
            <a:spLocks noChangeArrowheads="1"/>
          </p:cNvSpPr>
          <p:nvPr/>
        </p:nvSpPr>
        <p:spPr bwMode="auto">
          <a:xfrm>
            <a:off x="2699792" y="4221088"/>
            <a:ext cx="1872208" cy="308419"/>
          </a:xfrm>
          <a:prstGeom prst="rect">
            <a:avLst/>
          </a:prstGeom>
          <a:noFill/>
          <a:ln w="9525">
            <a:noFill/>
            <a:miter lim="800000"/>
            <a:headEnd/>
            <a:tailEnd/>
          </a:ln>
          <a:effectLst/>
        </p:spPr>
        <p:txBody>
          <a:bodyPr wrap="square" lIns="92075" tIns="46038" rIns="92075" bIns="46038">
            <a:spAutoFit/>
          </a:bodyPr>
          <a:lstStyle/>
          <a:p>
            <a:pPr algn="ctr" defTabSz="762000"/>
            <a:r>
              <a:rPr lang="sv-SE" sz="1400" dirty="0">
                <a:solidFill>
                  <a:schemeClr val="bg1"/>
                </a:solidFill>
                <a:latin typeface="Arial" charset="0"/>
              </a:rPr>
              <a:t>Registerstatistik</a:t>
            </a:r>
          </a:p>
        </p:txBody>
      </p:sp>
      <p:sp>
        <p:nvSpPr>
          <p:cNvPr id="6163" name="Rectangle 19"/>
          <p:cNvSpPr>
            <a:spLocks noChangeArrowheads="1"/>
          </p:cNvSpPr>
          <p:nvPr/>
        </p:nvSpPr>
        <p:spPr bwMode="auto">
          <a:xfrm>
            <a:off x="5004048" y="4005064"/>
            <a:ext cx="1872208" cy="954750"/>
          </a:xfrm>
          <a:prstGeom prst="rect">
            <a:avLst/>
          </a:prstGeom>
          <a:solidFill>
            <a:schemeClr val="accent4"/>
          </a:solidFill>
          <a:ln w="9525">
            <a:solidFill>
              <a:schemeClr val="accent4"/>
            </a:solidFill>
            <a:miter lim="800000"/>
            <a:headEnd/>
            <a:tailEnd/>
          </a:ln>
          <a:effectLst/>
        </p:spPr>
        <p:txBody>
          <a:bodyPr wrap="square" lIns="92075" tIns="46038" rIns="92075" bIns="46038">
            <a:spAutoFit/>
          </a:bodyPr>
          <a:lstStyle/>
          <a:p>
            <a:pPr defTabSz="762000"/>
            <a:r>
              <a:rPr lang="sv-SE" sz="1400" dirty="0" err="1" smtClean="0">
                <a:solidFill>
                  <a:schemeClr val="bg1"/>
                </a:solidFill>
                <a:latin typeface="Arial" charset="0"/>
              </a:rPr>
              <a:t>Surveystatistik</a:t>
            </a:r>
            <a:r>
              <a:rPr lang="sv-SE" sz="1400" dirty="0" smtClean="0">
                <a:solidFill>
                  <a:schemeClr val="bg1"/>
                </a:solidFill>
                <a:latin typeface="Arial" charset="0"/>
              </a:rPr>
              <a:t>, </a:t>
            </a:r>
          </a:p>
          <a:p>
            <a:pPr defTabSz="762000"/>
            <a:r>
              <a:rPr lang="sv-SE" sz="1400" dirty="0" smtClean="0">
                <a:solidFill>
                  <a:schemeClr val="bg1"/>
                </a:solidFill>
                <a:latin typeface="Arial" charset="0"/>
              </a:rPr>
              <a:t>egen </a:t>
            </a:r>
            <a:r>
              <a:rPr lang="sv-SE" sz="1400" dirty="0">
                <a:solidFill>
                  <a:schemeClr val="bg1"/>
                </a:solidFill>
                <a:latin typeface="Arial" charset="0"/>
              </a:rPr>
              <a:t>datainsamling:</a:t>
            </a:r>
          </a:p>
          <a:p>
            <a:pPr defTabSz="762000"/>
            <a:r>
              <a:rPr lang="sv-SE" sz="1400" dirty="0">
                <a:solidFill>
                  <a:schemeClr val="bg1"/>
                </a:solidFill>
                <a:latin typeface="Arial" charset="0"/>
              </a:rPr>
              <a:t>– Urval</a:t>
            </a:r>
          </a:p>
          <a:p>
            <a:pPr defTabSz="762000"/>
            <a:r>
              <a:rPr lang="sv-SE" sz="1400" dirty="0">
                <a:solidFill>
                  <a:schemeClr val="bg1"/>
                </a:solidFill>
                <a:latin typeface="Arial" charset="0"/>
              </a:rPr>
              <a:t>– Enkät, intervju</a:t>
            </a:r>
          </a:p>
        </p:txBody>
      </p:sp>
      <p:sp>
        <p:nvSpPr>
          <p:cNvPr id="20" name="Rectangle 9"/>
          <p:cNvSpPr>
            <a:spLocks noChangeArrowheads="1"/>
          </p:cNvSpPr>
          <p:nvPr/>
        </p:nvSpPr>
        <p:spPr bwMode="auto">
          <a:xfrm>
            <a:off x="2771800" y="5373216"/>
            <a:ext cx="4104878" cy="308419"/>
          </a:xfrm>
          <a:prstGeom prst="rect">
            <a:avLst/>
          </a:prstGeom>
          <a:noFill/>
          <a:ln w="9525">
            <a:noFill/>
            <a:miter lim="800000"/>
            <a:headEnd/>
            <a:tailEnd/>
          </a:ln>
          <a:effectLst/>
        </p:spPr>
        <p:txBody>
          <a:bodyPr wrap="square" lIns="92075" tIns="46038" rIns="92075" bIns="46038">
            <a:spAutoFit/>
          </a:bodyPr>
          <a:lstStyle/>
          <a:p>
            <a:pPr algn="ctr" defTabSz="762000"/>
            <a:r>
              <a:rPr lang="sv-SE" sz="1400" dirty="0" smtClean="0">
                <a:solidFill>
                  <a:schemeClr val="bg1"/>
                </a:solidFill>
                <a:latin typeface="Arial" charset="0"/>
              </a:rPr>
              <a:t>SCB:s datalager</a:t>
            </a:r>
            <a:endParaRPr lang="sv-SE" sz="1400" dirty="0">
              <a:solidFill>
                <a:schemeClr val="bg1"/>
              </a:solidFill>
              <a:latin typeface="Arial" charset="0"/>
            </a:endParaRPr>
          </a:p>
        </p:txBody>
      </p:sp>
      <p:sp>
        <p:nvSpPr>
          <p:cNvPr id="28" name="Line 12"/>
          <p:cNvSpPr>
            <a:spLocks noChangeShapeType="1"/>
          </p:cNvSpPr>
          <p:nvPr/>
        </p:nvSpPr>
        <p:spPr bwMode="auto">
          <a:xfrm>
            <a:off x="3419872" y="3717032"/>
            <a:ext cx="0" cy="190500"/>
          </a:xfrm>
          <a:prstGeom prst="line">
            <a:avLst/>
          </a:prstGeom>
          <a:noFill/>
          <a:ln w="6350">
            <a:solidFill>
              <a:schemeClr val="tx1"/>
            </a:solidFill>
            <a:round/>
            <a:headEnd type="none" w="sm" len="sm"/>
            <a:tailEnd type="stealth" w="med" len="lg"/>
          </a:ln>
          <a:effectLst/>
        </p:spPr>
        <p:txBody>
          <a:bodyPr/>
          <a:lstStyle/>
          <a:p>
            <a:endParaRPr lang="sv-SE"/>
          </a:p>
        </p:txBody>
      </p:sp>
      <p:sp>
        <p:nvSpPr>
          <p:cNvPr id="29" name="Line 12"/>
          <p:cNvSpPr>
            <a:spLocks noChangeShapeType="1"/>
          </p:cNvSpPr>
          <p:nvPr/>
        </p:nvSpPr>
        <p:spPr bwMode="auto">
          <a:xfrm>
            <a:off x="5436096" y="3717032"/>
            <a:ext cx="0" cy="190500"/>
          </a:xfrm>
          <a:prstGeom prst="line">
            <a:avLst/>
          </a:prstGeom>
          <a:noFill/>
          <a:ln w="6350">
            <a:solidFill>
              <a:schemeClr val="tx1"/>
            </a:solidFill>
            <a:round/>
            <a:headEnd type="none" w="sm" len="sm"/>
            <a:tailEnd type="stealth" w="med" len="lg"/>
          </a:ln>
          <a:effectLst/>
        </p:spPr>
        <p:txBody>
          <a:bodyPr/>
          <a:lstStyle/>
          <a:p>
            <a:endParaRPr lang="sv-SE"/>
          </a:p>
        </p:txBody>
      </p:sp>
      <p:sp>
        <p:nvSpPr>
          <p:cNvPr id="30" name="Line 12"/>
          <p:cNvSpPr>
            <a:spLocks noChangeShapeType="1"/>
          </p:cNvSpPr>
          <p:nvPr/>
        </p:nvSpPr>
        <p:spPr bwMode="auto">
          <a:xfrm>
            <a:off x="4788024" y="2996952"/>
            <a:ext cx="0" cy="190500"/>
          </a:xfrm>
          <a:prstGeom prst="line">
            <a:avLst/>
          </a:prstGeom>
          <a:noFill/>
          <a:ln w="6350">
            <a:solidFill>
              <a:schemeClr val="tx1"/>
            </a:solidFill>
            <a:round/>
            <a:headEnd type="none" w="sm" len="sm"/>
            <a:tailEnd type="stealth" w="med" len="lg"/>
          </a:ln>
          <a:effectLst/>
        </p:spPr>
        <p:txBody>
          <a:bodyPr/>
          <a:lstStyle/>
          <a:p>
            <a:endParaRPr lang="sv-SE"/>
          </a:p>
        </p:txBody>
      </p:sp>
      <p:sp>
        <p:nvSpPr>
          <p:cNvPr id="31" name="Line 12"/>
          <p:cNvSpPr>
            <a:spLocks noChangeShapeType="1"/>
          </p:cNvSpPr>
          <p:nvPr/>
        </p:nvSpPr>
        <p:spPr bwMode="auto">
          <a:xfrm>
            <a:off x="4788024" y="2348880"/>
            <a:ext cx="0" cy="216024"/>
          </a:xfrm>
          <a:prstGeom prst="line">
            <a:avLst/>
          </a:prstGeom>
          <a:noFill/>
          <a:ln w="6350">
            <a:solidFill>
              <a:schemeClr val="tx1"/>
            </a:solidFill>
            <a:round/>
            <a:headEnd type="none" w="sm" len="sm"/>
            <a:tailEnd type="stealth" w="med" len="lg"/>
          </a:ln>
          <a:effectLst/>
        </p:spPr>
        <p:txBody>
          <a:bodyPr/>
          <a:lstStyle/>
          <a:p>
            <a:endParaRPr lang="sv-SE"/>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89483" y="665248"/>
            <a:ext cx="7430429" cy="1143000"/>
          </a:xfrm>
        </p:spPr>
        <p:txBody>
          <a:bodyPr>
            <a:normAutofit fontScale="90000"/>
          </a:bodyPr>
          <a:lstStyle/>
          <a:p>
            <a:r>
              <a:rPr lang="sv-SE" sz="4400" dirty="0" smtClean="0">
                <a:solidFill>
                  <a:schemeClr val="tx1">
                    <a:lumMod val="50000"/>
                    <a:lumOff val="50000"/>
                  </a:schemeClr>
                </a:solidFill>
                <a:latin typeface="Arial" pitchFamily="34" charset="0"/>
                <a:cs typeface="Arial" pitchFamily="34" charset="0"/>
              </a:rPr>
              <a:t>SCB:s </a:t>
            </a:r>
            <a:r>
              <a:rPr lang="sv-SE" sz="4400" dirty="0" smtClean="0">
                <a:solidFill>
                  <a:schemeClr val="tx1">
                    <a:lumMod val="50000"/>
                    <a:lumOff val="50000"/>
                  </a:schemeClr>
                </a:solidFill>
                <a:latin typeface="Arial" pitchFamily="34" charset="0"/>
                <a:cs typeface="Arial" pitchFamily="34" charset="0"/>
              </a:rPr>
              <a:t>register</a:t>
            </a:r>
            <a:r>
              <a:rPr lang="sv-SE" sz="4400" dirty="0" smtClean="0">
                <a:solidFill>
                  <a:schemeClr val="tx1">
                    <a:lumMod val="50000"/>
                    <a:lumOff val="50000"/>
                  </a:schemeClr>
                </a:solidFill>
                <a:latin typeface="Arial" pitchFamily="34" charset="0"/>
                <a:cs typeface="Arial" pitchFamily="34" charset="0"/>
              </a:rPr>
              <a:t/>
            </a:r>
            <a:br>
              <a:rPr lang="sv-SE" sz="4400" dirty="0" smtClean="0">
                <a:solidFill>
                  <a:schemeClr val="tx1">
                    <a:lumMod val="50000"/>
                    <a:lumOff val="50000"/>
                  </a:schemeClr>
                </a:solidFill>
                <a:latin typeface="Arial" pitchFamily="34" charset="0"/>
                <a:cs typeface="Arial" pitchFamily="34" charset="0"/>
              </a:rPr>
            </a:br>
            <a:endParaRPr lang="sv-SE" dirty="0"/>
          </a:p>
        </p:txBody>
      </p:sp>
      <p:graphicFrame>
        <p:nvGraphicFramePr>
          <p:cNvPr id="5" name="Tabell 4"/>
          <p:cNvGraphicFramePr>
            <a:graphicFrameLocks noGrp="1"/>
          </p:cNvGraphicFramePr>
          <p:nvPr/>
        </p:nvGraphicFramePr>
        <p:xfrm>
          <a:off x="2188736" y="1916113"/>
          <a:ext cx="5832000" cy="972000"/>
        </p:xfrm>
        <a:graphic>
          <a:graphicData uri="http://schemas.openxmlformats.org/drawingml/2006/table">
            <a:tbl>
              <a:tblPr firstRow="1" bandRow="1">
                <a:tableStyleId>{2D5ABB26-0587-4C30-8999-92F81FD0307C}</a:tableStyleId>
              </a:tblPr>
              <a:tblGrid>
                <a:gridCol w="1944000"/>
                <a:gridCol w="1944000"/>
                <a:gridCol w="1944000"/>
              </a:tblGrid>
              <a:tr h="324000">
                <a:tc>
                  <a:txBody>
                    <a:bodyPr/>
                    <a:lstStyle/>
                    <a:p>
                      <a:pPr algn="ctr"/>
                      <a:r>
                        <a:rPr lang="sv-SE" sz="1000" dirty="0" smtClean="0">
                          <a:latin typeface="Arial" pitchFamily="34" charset="0"/>
                          <a:cs typeface="Arial" pitchFamily="34" charset="0"/>
                        </a:rPr>
                        <a:t>Arbetsmarknad</a:t>
                      </a:r>
                      <a:endParaRPr lang="sv-SE" sz="1000" dirty="0">
                        <a:latin typeface="Arial" pitchFamily="34" charset="0"/>
                        <a:cs typeface="Arial" pitchFamily="34" charset="0"/>
                      </a:endParaRPr>
                    </a:p>
                  </a:txBody>
                  <a:tcPr marL="54000" marR="0" marT="7200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5">
                        <a:lumMod val="60000"/>
                        <a:lumOff val="40000"/>
                      </a:schemeClr>
                    </a:solidFill>
                  </a:tcPr>
                </a:tc>
                <a:tc>
                  <a:txBody>
                    <a:bodyPr/>
                    <a:lstStyle/>
                    <a:p>
                      <a:pPr algn="ctr"/>
                      <a:r>
                        <a:rPr lang="sv-SE" sz="1000" dirty="0" smtClean="0">
                          <a:latin typeface="Arial" pitchFamily="34" charset="0"/>
                          <a:cs typeface="Arial" pitchFamily="34" charset="0"/>
                        </a:rPr>
                        <a:t>Hushållens ekonomi och utgifter</a:t>
                      </a:r>
                      <a:endParaRPr lang="sv-SE" sz="1000" dirty="0">
                        <a:latin typeface="Arial" pitchFamily="34" charset="0"/>
                        <a:cs typeface="Arial" pitchFamily="34" charset="0"/>
                      </a:endParaRPr>
                    </a:p>
                  </a:txBody>
                  <a:tcPr marL="54000" marR="0" marT="7200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5">
                        <a:lumMod val="60000"/>
                        <a:lumOff val="40000"/>
                      </a:schemeClr>
                    </a:solidFill>
                  </a:tcPr>
                </a:tc>
                <a:tc>
                  <a:txBody>
                    <a:bodyPr/>
                    <a:lstStyle/>
                    <a:p>
                      <a:pPr algn="ctr"/>
                      <a:r>
                        <a:rPr lang="sv-SE" sz="1000" dirty="0" smtClean="0">
                          <a:latin typeface="Arial" pitchFamily="34" charset="0"/>
                          <a:cs typeface="Arial" pitchFamily="34" charset="0"/>
                        </a:rPr>
                        <a:t>Levnadsförhållanden</a:t>
                      </a:r>
                      <a:endParaRPr lang="sv-SE" sz="1000" dirty="0">
                        <a:latin typeface="Arial" pitchFamily="34" charset="0"/>
                        <a:cs typeface="Arial" pitchFamily="34" charset="0"/>
                      </a:endParaRPr>
                    </a:p>
                  </a:txBody>
                  <a:tcPr marL="54000" marR="0" marT="7200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5">
                        <a:lumMod val="60000"/>
                        <a:lumOff val="40000"/>
                      </a:schemeClr>
                    </a:solidFill>
                  </a:tcPr>
                </a:tc>
              </a:tr>
              <a:tr h="324000">
                <a:tc>
                  <a:txBody>
                    <a:bodyPr/>
                    <a:lstStyle/>
                    <a:p>
                      <a:pPr algn="ctr">
                        <a:tabLst/>
                      </a:pPr>
                      <a:r>
                        <a:rPr lang="sv-SE" sz="1000" dirty="0" smtClean="0">
                          <a:latin typeface="Arial" pitchFamily="34" charset="0"/>
                          <a:cs typeface="Arial" pitchFamily="34" charset="0"/>
                        </a:rPr>
                        <a:t>Befolkning</a:t>
                      </a:r>
                      <a:endParaRPr lang="sv-SE" sz="1000" dirty="0">
                        <a:latin typeface="Arial" pitchFamily="34" charset="0"/>
                        <a:cs typeface="Arial" pitchFamily="34" charset="0"/>
                      </a:endParaRPr>
                    </a:p>
                  </a:txBody>
                  <a:tcPr marL="54000" marR="0" marT="7200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5">
                        <a:lumMod val="60000"/>
                        <a:lumOff val="40000"/>
                      </a:schemeClr>
                    </a:solidFill>
                  </a:tcPr>
                </a:tc>
                <a:tc>
                  <a:txBody>
                    <a:bodyPr/>
                    <a:lstStyle/>
                    <a:p>
                      <a:pPr algn="ctr"/>
                      <a:r>
                        <a:rPr lang="sv-SE" sz="1000" dirty="0" smtClean="0">
                          <a:latin typeface="Arial" pitchFamily="34" charset="0"/>
                          <a:cs typeface="Arial" pitchFamily="34" charset="0"/>
                        </a:rPr>
                        <a:t>Inkomst och taxering</a:t>
                      </a:r>
                      <a:endParaRPr lang="sv-SE" sz="1000" dirty="0">
                        <a:latin typeface="Arial" pitchFamily="34" charset="0"/>
                        <a:cs typeface="Arial" pitchFamily="34" charset="0"/>
                      </a:endParaRPr>
                    </a:p>
                  </a:txBody>
                  <a:tcPr marL="54000" marR="0" marT="7200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5">
                        <a:lumMod val="60000"/>
                        <a:lumOff val="40000"/>
                      </a:schemeClr>
                    </a:solidFill>
                  </a:tcPr>
                </a:tc>
                <a:tc>
                  <a:txBody>
                    <a:bodyPr/>
                    <a:lstStyle/>
                    <a:p>
                      <a:pPr algn="ctr"/>
                      <a:r>
                        <a:rPr lang="sv-SE" sz="1000" dirty="0" smtClean="0">
                          <a:latin typeface="Arial" pitchFamily="34" charset="0"/>
                          <a:cs typeface="Arial" pitchFamily="34" charset="0"/>
                        </a:rPr>
                        <a:t>Sysselsättning</a:t>
                      </a:r>
                      <a:r>
                        <a:rPr lang="sv-SE" sz="1000" baseline="0" dirty="0" smtClean="0">
                          <a:latin typeface="Arial" pitchFamily="34" charset="0"/>
                          <a:cs typeface="Arial" pitchFamily="34" charset="0"/>
                        </a:rPr>
                        <a:t> – individer</a:t>
                      </a:r>
                      <a:endParaRPr lang="sv-SE" sz="1000" dirty="0">
                        <a:latin typeface="Arial" pitchFamily="34" charset="0"/>
                        <a:cs typeface="Arial" pitchFamily="34" charset="0"/>
                      </a:endParaRPr>
                    </a:p>
                  </a:txBody>
                  <a:tcPr marL="54000" marR="0" marT="7200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5">
                        <a:lumMod val="60000"/>
                        <a:lumOff val="40000"/>
                      </a:schemeClr>
                    </a:solidFill>
                  </a:tcPr>
                </a:tc>
              </a:tr>
              <a:tr h="324000">
                <a:tc>
                  <a:txBody>
                    <a:bodyPr/>
                    <a:lstStyle/>
                    <a:p>
                      <a:pPr algn="ctr"/>
                      <a:r>
                        <a:rPr lang="sv-SE" sz="1000" dirty="0" smtClean="0">
                          <a:latin typeface="Arial" pitchFamily="34" charset="0"/>
                          <a:cs typeface="Arial" pitchFamily="34" charset="0"/>
                        </a:rPr>
                        <a:t>Demokrati</a:t>
                      </a:r>
                      <a:endParaRPr lang="sv-SE" sz="1000" dirty="0">
                        <a:latin typeface="Arial" pitchFamily="34" charset="0"/>
                        <a:cs typeface="Arial" pitchFamily="34" charset="0"/>
                      </a:endParaRPr>
                    </a:p>
                  </a:txBody>
                  <a:tcPr marL="54000" marR="0" marT="7200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5">
                        <a:lumMod val="60000"/>
                        <a:lumOff val="40000"/>
                      </a:schemeClr>
                    </a:solidFill>
                  </a:tcPr>
                </a:tc>
                <a:tc>
                  <a:txBody>
                    <a:bodyPr/>
                    <a:lstStyle/>
                    <a:p>
                      <a:pPr algn="ctr"/>
                      <a:r>
                        <a:rPr lang="sv-SE" sz="1000" dirty="0" smtClean="0">
                          <a:latin typeface="Arial" pitchFamily="34" charset="0"/>
                          <a:cs typeface="Arial" pitchFamily="34" charset="0"/>
                        </a:rPr>
                        <a:t>Integration</a:t>
                      </a:r>
                      <a:endParaRPr lang="sv-SE" sz="1000" dirty="0">
                        <a:latin typeface="Arial" pitchFamily="34" charset="0"/>
                        <a:cs typeface="Arial" pitchFamily="34" charset="0"/>
                      </a:endParaRPr>
                    </a:p>
                  </a:txBody>
                  <a:tcPr marL="54000" marR="0" marT="7200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5">
                        <a:lumMod val="60000"/>
                        <a:lumOff val="40000"/>
                      </a:schemeClr>
                    </a:solidFill>
                  </a:tcPr>
                </a:tc>
                <a:tc>
                  <a:txBody>
                    <a:bodyPr/>
                    <a:lstStyle/>
                    <a:p>
                      <a:pPr algn="ctr"/>
                      <a:r>
                        <a:rPr lang="sv-SE" sz="1000" dirty="0" smtClean="0">
                          <a:latin typeface="Arial" pitchFamily="34" charset="0"/>
                          <a:cs typeface="Arial" pitchFamily="34" charset="0"/>
                        </a:rPr>
                        <a:t>Utbildning</a:t>
                      </a:r>
                      <a:endParaRPr lang="sv-SE" sz="1000" dirty="0">
                        <a:latin typeface="Arial" pitchFamily="34" charset="0"/>
                        <a:cs typeface="Arial" pitchFamily="34" charset="0"/>
                      </a:endParaRPr>
                    </a:p>
                  </a:txBody>
                  <a:tcPr marL="54000" marR="0" marT="7200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5">
                        <a:lumMod val="60000"/>
                        <a:lumOff val="40000"/>
                      </a:schemeClr>
                    </a:solidFill>
                  </a:tcPr>
                </a:tc>
              </a:tr>
            </a:tbl>
          </a:graphicData>
        </a:graphic>
      </p:graphicFrame>
      <p:sp>
        <p:nvSpPr>
          <p:cNvPr id="6" name="Likbent triangel 5"/>
          <p:cNvSpPr/>
          <p:nvPr/>
        </p:nvSpPr>
        <p:spPr>
          <a:xfrm>
            <a:off x="4557673" y="4310633"/>
            <a:ext cx="1008112" cy="681335"/>
          </a:xfrm>
          <a:prstGeom prst="triangle">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Ellips 6"/>
          <p:cNvSpPr>
            <a:spLocks noChangeAspect="1"/>
          </p:cNvSpPr>
          <p:nvPr/>
        </p:nvSpPr>
        <p:spPr>
          <a:xfrm>
            <a:off x="4421405" y="3068959"/>
            <a:ext cx="1224118" cy="1224000"/>
          </a:xfrm>
          <a:prstGeom prst="ellipse">
            <a:avLst/>
          </a:prstGeom>
          <a:solidFill>
            <a:schemeClr val="accent5">
              <a:lumMod val="60000"/>
              <a:lumOff val="40000"/>
            </a:schemeClr>
          </a:solidFill>
          <a:ln>
            <a:solidFill>
              <a:schemeClr val="accent5">
                <a:lumMod val="60000"/>
                <a:lumOff val="40000"/>
              </a:schemeClr>
            </a:solidFill>
          </a:ln>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sv-SE" sz="1000" dirty="0" smtClean="0">
                <a:solidFill>
                  <a:schemeClr val="tx1"/>
                </a:solidFill>
                <a:latin typeface="Arial" pitchFamily="34" charset="0"/>
                <a:cs typeface="Arial" pitchFamily="34" charset="0"/>
              </a:rPr>
              <a:t>Individsfären</a:t>
            </a:r>
          </a:p>
          <a:p>
            <a:pPr algn="ctr">
              <a:spcBef>
                <a:spcPts val="600"/>
              </a:spcBef>
            </a:pPr>
            <a:r>
              <a:rPr lang="sv-SE" sz="1000" dirty="0" err="1" smtClean="0">
                <a:solidFill>
                  <a:schemeClr val="tx1"/>
                </a:solidFill>
                <a:latin typeface="Arial" pitchFamily="34" charset="0"/>
                <a:cs typeface="Arial" pitchFamily="34" charset="0"/>
              </a:rPr>
              <a:t>Individbas-</a:t>
            </a:r>
            <a:r>
              <a:rPr lang="sv-SE" sz="1000" dirty="0" smtClean="0">
                <a:solidFill>
                  <a:schemeClr val="tx1"/>
                </a:solidFill>
                <a:latin typeface="Arial" pitchFamily="34" charset="0"/>
                <a:cs typeface="Arial" pitchFamily="34" charset="0"/>
              </a:rPr>
              <a:t/>
            </a:r>
            <a:br>
              <a:rPr lang="sv-SE" sz="1000" dirty="0" smtClean="0">
                <a:solidFill>
                  <a:schemeClr val="tx1"/>
                </a:solidFill>
                <a:latin typeface="Arial" pitchFamily="34" charset="0"/>
                <a:cs typeface="Arial" pitchFamily="34" charset="0"/>
              </a:rPr>
            </a:br>
            <a:r>
              <a:rPr lang="sv-SE" sz="1000" dirty="0" smtClean="0">
                <a:solidFill>
                  <a:schemeClr val="tx1"/>
                </a:solidFill>
                <a:latin typeface="Arial" pitchFamily="34" charset="0"/>
                <a:cs typeface="Arial" pitchFamily="34" charset="0"/>
              </a:rPr>
              <a:t>registret</a:t>
            </a:r>
          </a:p>
          <a:p>
            <a:pPr algn="ctr">
              <a:spcBef>
                <a:spcPts val="600"/>
              </a:spcBef>
            </a:pPr>
            <a:r>
              <a:rPr lang="sv-SE" sz="1000" dirty="0" smtClean="0">
                <a:solidFill>
                  <a:schemeClr val="tx1"/>
                </a:solidFill>
                <a:latin typeface="Arial" pitchFamily="34" charset="0"/>
                <a:cs typeface="Arial" pitchFamily="34" charset="0"/>
              </a:rPr>
              <a:t>Individer</a:t>
            </a:r>
          </a:p>
          <a:p>
            <a:pPr algn="ctr"/>
            <a:r>
              <a:rPr lang="sv-SE" sz="1000" dirty="0" smtClean="0">
                <a:solidFill>
                  <a:schemeClr val="tx1"/>
                </a:solidFill>
                <a:latin typeface="Arial" pitchFamily="34" charset="0"/>
                <a:cs typeface="Arial" pitchFamily="34" charset="0"/>
              </a:rPr>
              <a:t>Hushåll</a:t>
            </a:r>
            <a:endParaRPr lang="sv-SE" sz="1000" dirty="0">
              <a:solidFill>
                <a:schemeClr val="tx1"/>
              </a:solidFill>
              <a:latin typeface="Arial" pitchFamily="34" charset="0"/>
              <a:cs typeface="Arial" pitchFamily="34" charset="0"/>
            </a:endParaRPr>
          </a:p>
        </p:txBody>
      </p:sp>
      <p:sp>
        <p:nvSpPr>
          <p:cNvPr id="8" name="Ellips 7"/>
          <p:cNvSpPr>
            <a:spLocks noChangeAspect="1"/>
          </p:cNvSpPr>
          <p:nvPr/>
        </p:nvSpPr>
        <p:spPr>
          <a:xfrm>
            <a:off x="3340301" y="4198790"/>
            <a:ext cx="1224000" cy="1223882"/>
          </a:xfrm>
          <a:prstGeom prst="ellipse">
            <a:avLst/>
          </a:prstGeom>
          <a:solidFill>
            <a:schemeClr val="accent1"/>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sv-SE" sz="1000" dirty="0" smtClean="0">
                <a:solidFill>
                  <a:schemeClr val="tx1"/>
                </a:solidFill>
                <a:latin typeface="Arial" pitchFamily="34" charset="0"/>
                <a:cs typeface="Arial" pitchFamily="34" charset="0"/>
              </a:rPr>
              <a:t>Företagssfären</a:t>
            </a:r>
          </a:p>
          <a:p>
            <a:pPr algn="ctr">
              <a:spcBef>
                <a:spcPts val="600"/>
              </a:spcBef>
            </a:pPr>
            <a:r>
              <a:rPr lang="sv-SE" sz="1000" dirty="0" smtClean="0">
                <a:solidFill>
                  <a:schemeClr val="tx1"/>
                </a:solidFill>
                <a:latin typeface="Arial" pitchFamily="34" charset="0"/>
                <a:cs typeface="Arial" pitchFamily="34" charset="0"/>
              </a:rPr>
              <a:t>Företagsbas-</a:t>
            </a:r>
            <a:br>
              <a:rPr lang="sv-SE" sz="1000" dirty="0" smtClean="0">
                <a:solidFill>
                  <a:schemeClr val="tx1"/>
                </a:solidFill>
                <a:latin typeface="Arial" pitchFamily="34" charset="0"/>
                <a:cs typeface="Arial" pitchFamily="34" charset="0"/>
              </a:rPr>
            </a:br>
            <a:r>
              <a:rPr lang="sv-SE" sz="1000" dirty="0" smtClean="0">
                <a:solidFill>
                  <a:schemeClr val="tx1"/>
                </a:solidFill>
                <a:latin typeface="Arial" pitchFamily="34" charset="0"/>
                <a:cs typeface="Arial" pitchFamily="34" charset="0"/>
              </a:rPr>
              <a:t>registret</a:t>
            </a:r>
          </a:p>
          <a:p>
            <a:pPr algn="ctr">
              <a:spcBef>
                <a:spcPts val="600"/>
              </a:spcBef>
            </a:pPr>
            <a:r>
              <a:rPr lang="sv-SE" sz="1000" dirty="0" smtClean="0">
                <a:solidFill>
                  <a:schemeClr val="tx1"/>
                </a:solidFill>
                <a:latin typeface="Arial" pitchFamily="34" charset="0"/>
                <a:cs typeface="Arial" pitchFamily="34" charset="0"/>
              </a:rPr>
              <a:t>Företag</a:t>
            </a:r>
            <a:br>
              <a:rPr lang="sv-SE" sz="1000" dirty="0" smtClean="0">
                <a:solidFill>
                  <a:schemeClr val="tx1"/>
                </a:solidFill>
                <a:latin typeface="Arial" pitchFamily="34" charset="0"/>
                <a:cs typeface="Arial" pitchFamily="34" charset="0"/>
              </a:rPr>
            </a:br>
            <a:r>
              <a:rPr lang="sv-SE" sz="1000" dirty="0" smtClean="0">
                <a:solidFill>
                  <a:schemeClr val="tx1"/>
                </a:solidFill>
                <a:latin typeface="Arial" pitchFamily="34" charset="0"/>
                <a:cs typeface="Arial" pitchFamily="34" charset="0"/>
              </a:rPr>
              <a:t>Arbetsställen</a:t>
            </a:r>
          </a:p>
        </p:txBody>
      </p:sp>
      <p:sp>
        <p:nvSpPr>
          <p:cNvPr id="9" name="Ellips 8"/>
          <p:cNvSpPr>
            <a:spLocks noChangeAspect="1"/>
          </p:cNvSpPr>
          <p:nvPr/>
        </p:nvSpPr>
        <p:spPr>
          <a:xfrm>
            <a:off x="5552667" y="4180075"/>
            <a:ext cx="1224118" cy="1224000"/>
          </a:xfrm>
          <a:prstGeom prst="ellipse">
            <a:avLst/>
          </a:prstGeom>
          <a:solidFill>
            <a:schemeClr val="accent3">
              <a:lumMod val="75000"/>
            </a:schemeClr>
          </a:solidFill>
          <a:ln>
            <a:solidFill>
              <a:schemeClr val="accent3">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sv-SE" sz="1000" dirty="0" smtClean="0">
                <a:solidFill>
                  <a:schemeClr val="tx1"/>
                </a:solidFill>
                <a:latin typeface="Arial" pitchFamily="34" charset="0"/>
                <a:cs typeface="Arial" pitchFamily="34" charset="0"/>
              </a:rPr>
              <a:t>Fastighets-</a:t>
            </a:r>
            <a:br>
              <a:rPr lang="sv-SE" sz="1000" dirty="0" smtClean="0">
                <a:solidFill>
                  <a:schemeClr val="tx1"/>
                </a:solidFill>
                <a:latin typeface="Arial" pitchFamily="34" charset="0"/>
                <a:cs typeface="Arial" pitchFamily="34" charset="0"/>
              </a:rPr>
            </a:br>
            <a:r>
              <a:rPr lang="sv-SE" sz="1000" dirty="0" smtClean="0">
                <a:solidFill>
                  <a:schemeClr val="tx1"/>
                </a:solidFill>
                <a:latin typeface="Arial" pitchFamily="34" charset="0"/>
                <a:cs typeface="Arial" pitchFamily="34" charset="0"/>
              </a:rPr>
              <a:t>sfären</a:t>
            </a:r>
          </a:p>
          <a:p>
            <a:pPr algn="ctr">
              <a:spcBef>
                <a:spcPts val="600"/>
              </a:spcBef>
            </a:pPr>
            <a:r>
              <a:rPr lang="sv-SE" sz="1000" dirty="0" smtClean="0">
                <a:solidFill>
                  <a:schemeClr val="tx1"/>
                </a:solidFill>
                <a:latin typeface="Arial" pitchFamily="34" charset="0"/>
                <a:cs typeface="Arial" pitchFamily="34" charset="0"/>
              </a:rPr>
              <a:t>Fastighetsbas-</a:t>
            </a:r>
            <a:br>
              <a:rPr lang="sv-SE" sz="1000" dirty="0" smtClean="0">
                <a:solidFill>
                  <a:schemeClr val="tx1"/>
                </a:solidFill>
                <a:latin typeface="Arial" pitchFamily="34" charset="0"/>
                <a:cs typeface="Arial" pitchFamily="34" charset="0"/>
              </a:rPr>
            </a:br>
            <a:r>
              <a:rPr lang="sv-SE" sz="1000" dirty="0" smtClean="0">
                <a:solidFill>
                  <a:schemeClr val="tx1"/>
                </a:solidFill>
                <a:latin typeface="Arial" pitchFamily="34" charset="0"/>
                <a:cs typeface="Arial" pitchFamily="34" charset="0"/>
              </a:rPr>
              <a:t>registret</a:t>
            </a:r>
          </a:p>
          <a:p>
            <a:pPr algn="ctr">
              <a:spcBef>
                <a:spcPts val="600"/>
              </a:spcBef>
            </a:pPr>
            <a:r>
              <a:rPr lang="sv-SE" sz="1000" dirty="0" smtClean="0">
                <a:solidFill>
                  <a:schemeClr val="tx1"/>
                </a:solidFill>
                <a:latin typeface="Arial" pitchFamily="34" charset="0"/>
                <a:cs typeface="Arial" pitchFamily="34" charset="0"/>
              </a:rPr>
              <a:t>Fastigheter</a:t>
            </a:r>
            <a:endParaRPr lang="sv-SE" sz="1000" dirty="0">
              <a:solidFill>
                <a:schemeClr val="tx1"/>
              </a:solidFill>
              <a:latin typeface="Arial" pitchFamily="34" charset="0"/>
              <a:cs typeface="Arial" pitchFamily="34" charset="0"/>
            </a:endParaRPr>
          </a:p>
        </p:txBody>
      </p:sp>
      <p:graphicFrame>
        <p:nvGraphicFramePr>
          <p:cNvPr id="10" name="Tabell 9"/>
          <p:cNvGraphicFramePr>
            <a:graphicFrameLocks noGrp="1"/>
          </p:cNvGraphicFramePr>
          <p:nvPr/>
        </p:nvGraphicFramePr>
        <p:xfrm>
          <a:off x="1612024" y="3357563"/>
          <a:ext cx="1548000" cy="2841600"/>
        </p:xfrm>
        <a:graphic>
          <a:graphicData uri="http://schemas.openxmlformats.org/drawingml/2006/table">
            <a:tbl>
              <a:tblPr firstRow="1" bandRow="1">
                <a:tableStyleId>{2D5ABB26-0587-4C30-8999-92F81FD0307C}</a:tableStyleId>
              </a:tblPr>
              <a:tblGrid>
                <a:gridCol w="1548000"/>
              </a:tblGrid>
              <a:tr h="324000">
                <a:tc>
                  <a:txBody>
                    <a:bodyPr/>
                    <a:lstStyle/>
                    <a:p>
                      <a:pPr algn="ctr"/>
                      <a:r>
                        <a:rPr lang="sv-SE" sz="1000" dirty="0" smtClean="0">
                          <a:latin typeface="Arial" pitchFamily="34" charset="0"/>
                          <a:cs typeface="Arial" pitchFamily="34" charset="0"/>
                        </a:rPr>
                        <a:t>Konkurs</a:t>
                      </a:r>
                      <a:endParaRPr lang="sv-SE" sz="1000" dirty="0">
                        <a:latin typeface="Arial" pitchFamily="34" charset="0"/>
                        <a:cs typeface="Arial" pitchFamily="34" charset="0"/>
                      </a:endParaRPr>
                    </a:p>
                  </a:txBody>
                  <a:tcPr marL="54000" marR="0" marT="72000" marB="72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1"/>
                    </a:solidFill>
                  </a:tcPr>
                </a:tc>
              </a:tr>
              <a:tr h="324000">
                <a:tc>
                  <a:txBody>
                    <a:bodyPr/>
                    <a:lstStyle/>
                    <a:p>
                      <a:pPr algn="ctr">
                        <a:tabLst/>
                      </a:pPr>
                      <a:r>
                        <a:rPr lang="sv-SE" sz="1000" dirty="0" smtClean="0">
                          <a:latin typeface="Arial" pitchFamily="34" charset="0"/>
                          <a:cs typeface="Arial" pitchFamily="34" charset="0"/>
                        </a:rPr>
                        <a:t>Kontrolluppgift</a:t>
                      </a:r>
                      <a:endParaRPr lang="sv-SE" sz="1000" dirty="0">
                        <a:latin typeface="Arial" pitchFamily="34" charset="0"/>
                        <a:cs typeface="Arial" pitchFamily="34" charset="0"/>
                      </a:endParaRPr>
                    </a:p>
                  </a:txBody>
                  <a:tcPr marL="54000" marR="0" marT="72000" marB="72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1"/>
                    </a:solidFill>
                  </a:tcPr>
                </a:tc>
              </a:tr>
              <a:tr h="324000">
                <a:tc>
                  <a:txBody>
                    <a:bodyPr/>
                    <a:lstStyle/>
                    <a:p>
                      <a:pPr algn="ctr"/>
                      <a:r>
                        <a:rPr lang="sv-SE" sz="1000" dirty="0" smtClean="0">
                          <a:latin typeface="Arial" pitchFamily="34" charset="0"/>
                          <a:cs typeface="Arial" pitchFamily="34" charset="0"/>
                        </a:rPr>
                        <a:t>Mervärdeskatt</a:t>
                      </a:r>
                      <a:endParaRPr lang="sv-SE" sz="1000" dirty="0">
                        <a:latin typeface="Arial" pitchFamily="34" charset="0"/>
                        <a:cs typeface="Arial" pitchFamily="34" charset="0"/>
                      </a:endParaRPr>
                    </a:p>
                  </a:txBody>
                  <a:tcPr marL="54000" marR="0" marT="72000" marB="72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1"/>
                    </a:solidFill>
                  </a:tcPr>
                </a:tc>
              </a:tr>
              <a:tr h="324000">
                <a:tc>
                  <a:txBody>
                    <a:bodyPr/>
                    <a:lstStyle/>
                    <a:p>
                      <a:pPr algn="ctr"/>
                      <a:r>
                        <a:rPr lang="sv-SE" sz="1000" dirty="0" smtClean="0">
                          <a:latin typeface="Arial" pitchFamily="34" charset="0"/>
                          <a:cs typeface="Arial" pitchFamily="34" charset="0"/>
                        </a:rPr>
                        <a:t>Skattedeklaration</a:t>
                      </a:r>
                      <a:endParaRPr lang="sv-SE" sz="1000" dirty="0">
                        <a:latin typeface="Arial" pitchFamily="34" charset="0"/>
                        <a:cs typeface="Arial" pitchFamily="34" charset="0"/>
                      </a:endParaRPr>
                    </a:p>
                  </a:txBody>
                  <a:tcPr marL="54000" marR="0" marT="72000" marB="72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1"/>
                    </a:solidFill>
                  </a:tcPr>
                </a:tc>
              </a:tr>
              <a:tr h="324000">
                <a:tc>
                  <a:txBody>
                    <a:bodyPr/>
                    <a:lstStyle/>
                    <a:p>
                      <a:pPr algn="ctr"/>
                      <a:r>
                        <a:rPr lang="sv-SE" sz="1000" dirty="0" smtClean="0">
                          <a:latin typeface="Arial" pitchFamily="34" charset="0"/>
                          <a:cs typeface="Arial" pitchFamily="34" charset="0"/>
                        </a:rPr>
                        <a:t>Skolor/utbildningsställen</a:t>
                      </a:r>
                      <a:endParaRPr lang="sv-SE" sz="1000" dirty="0">
                        <a:latin typeface="Arial" pitchFamily="34" charset="0"/>
                        <a:cs typeface="Arial" pitchFamily="34" charset="0"/>
                      </a:endParaRPr>
                    </a:p>
                  </a:txBody>
                  <a:tcPr marL="54000" marR="0" marT="72000" marB="72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1"/>
                    </a:solidFill>
                  </a:tcPr>
                </a:tc>
              </a:tr>
              <a:tr h="324000">
                <a:tc>
                  <a:txBody>
                    <a:bodyPr/>
                    <a:lstStyle/>
                    <a:p>
                      <a:pPr algn="ctr"/>
                      <a:r>
                        <a:rPr lang="sv-SE" sz="1000" dirty="0" smtClean="0">
                          <a:latin typeface="Arial" pitchFamily="34" charset="0"/>
                          <a:cs typeface="Arial" pitchFamily="34" charset="0"/>
                        </a:rPr>
                        <a:t>Standardiserade</a:t>
                      </a:r>
                      <a:r>
                        <a:rPr lang="sv-SE" sz="1000" baseline="0" dirty="0" smtClean="0">
                          <a:latin typeface="Arial" pitchFamily="34" charset="0"/>
                          <a:cs typeface="Arial" pitchFamily="34" charset="0"/>
                        </a:rPr>
                        <a:t> räkenskapsutdrag</a:t>
                      </a:r>
                      <a:endParaRPr lang="sv-SE" sz="1000" dirty="0">
                        <a:latin typeface="Arial" pitchFamily="34" charset="0"/>
                        <a:cs typeface="Arial" pitchFamily="34" charset="0"/>
                      </a:endParaRPr>
                    </a:p>
                  </a:txBody>
                  <a:tcPr marL="54000" marR="0" marT="72000" marB="72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1"/>
                    </a:solidFill>
                  </a:tcPr>
                </a:tc>
              </a:tr>
              <a:tr h="324000">
                <a:tc>
                  <a:txBody>
                    <a:bodyPr/>
                    <a:lstStyle/>
                    <a:p>
                      <a:pPr algn="ctr"/>
                      <a:r>
                        <a:rPr lang="sv-SE" sz="1000" dirty="0" smtClean="0">
                          <a:latin typeface="Arial" pitchFamily="34" charset="0"/>
                          <a:cs typeface="Arial" pitchFamily="34" charset="0"/>
                        </a:rPr>
                        <a:t>Sysselsättning – företag/arbetsställen</a:t>
                      </a:r>
                      <a:endParaRPr lang="sv-SE" sz="1000" dirty="0">
                        <a:latin typeface="Arial" pitchFamily="34" charset="0"/>
                        <a:cs typeface="Arial" pitchFamily="34" charset="0"/>
                      </a:endParaRPr>
                    </a:p>
                  </a:txBody>
                  <a:tcPr marL="54000" marR="0" marT="72000" marB="72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1"/>
                    </a:solidFill>
                  </a:tcPr>
                </a:tc>
              </a:tr>
              <a:tr h="324000">
                <a:tc>
                  <a:txBody>
                    <a:bodyPr/>
                    <a:lstStyle/>
                    <a:p>
                      <a:pPr algn="ctr"/>
                      <a:r>
                        <a:rPr lang="sv-SE" sz="1000" dirty="0" smtClean="0">
                          <a:latin typeface="Arial" pitchFamily="34" charset="0"/>
                          <a:cs typeface="Arial" pitchFamily="34" charset="0"/>
                        </a:rPr>
                        <a:t>Utrikeshandel</a:t>
                      </a:r>
                      <a:endParaRPr lang="sv-SE" sz="1000" dirty="0">
                        <a:latin typeface="Arial" pitchFamily="34" charset="0"/>
                        <a:cs typeface="Arial" pitchFamily="34" charset="0"/>
                      </a:endParaRPr>
                    </a:p>
                  </a:txBody>
                  <a:tcPr marL="54000" marR="0" marT="72000" marB="72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1"/>
                    </a:solidFill>
                  </a:tcPr>
                </a:tc>
              </a:tr>
            </a:tbl>
          </a:graphicData>
        </a:graphic>
      </p:graphicFrame>
      <p:graphicFrame>
        <p:nvGraphicFramePr>
          <p:cNvPr id="11" name="Tabell 10"/>
          <p:cNvGraphicFramePr>
            <a:graphicFrameLocks noGrp="1"/>
          </p:cNvGraphicFramePr>
          <p:nvPr/>
        </p:nvGraphicFramePr>
        <p:xfrm>
          <a:off x="7010728" y="3357563"/>
          <a:ext cx="1548000" cy="2592000"/>
        </p:xfrm>
        <a:graphic>
          <a:graphicData uri="http://schemas.openxmlformats.org/drawingml/2006/table">
            <a:tbl>
              <a:tblPr firstRow="1" bandRow="1">
                <a:tableStyleId>{2D5ABB26-0587-4C30-8999-92F81FD0307C}</a:tableStyleId>
              </a:tblPr>
              <a:tblGrid>
                <a:gridCol w="1548000"/>
              </a:tblGrid>
              <a:tr h="324000">
                <a:tc>
                  <a:txBody>
                    <a:bodyPr/>
                    <a:lstStyle/>
                    <a:p>
                      <a:pPr algn="ctr"/>
                      <a:r>
                        <a:rPr lang="sv-SE" sz="1000" dirty="0" smtClean="0">
                          <a:latin typeface="Arial" pitchFamily="34" charset="0"/>
                          <a:cs typeface="Arial" pitchFamily="34" charset="0"/>
                        </a:rPr>
                        <a:t>Fastighetspris</a:t>
                      </a:r>
                      <a:endParaRPr lang="sv-SE" sz="1000" dirty="0">
                        <a:latin typeface="Arial" pitchFamily="34" charset="0"/>
                        <a:cs typeface="Arial" pitchFamily="34" charset="0"/>
                      </a:endParaRPr>
                    </a:p>
                  </a:txBody>
                  <a:tcPr marL="54000" marR="0" marT="72000" marB="72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75000"/>
                      </a:schemeClr>
                    </a:solidFill>
                  </a:tcPr>
                </a:tc>
              </a:tr>
              <a:tr h="324000">
                <a:tc>
                  <a:txBody>
                    <a:bodyPr/>
                    <a:lstStyle/>
                    <a:p>
                      <a:pPr algn="ctr">
                        <a:tabLst/>
                      </a:pPr>
                      <a:r>
                        <a:rPr lang="sv-SE" sz="1000" dirty="0" smtClean="0">
                          <a:latin typeface="Arial" pitchFamily="34" charset="0"/>
                          <a:cs typeface="Arial" pitchFamily="34" charset="0"/>
                        </a:rPr>
                        <a:t>Fastighetstaxering</a:t>
                      </a:r>
                      <a:endParaRPr lang="sv-SE" sz="1000" dirty="0">
                        <a:latin typeface="Arial" pitchFamily="34" charset="0"/>
                        <a:cs typeface="Arial" pitchFamily="34" charset="0"/>
                      </a:endParaRPr>
                    </a:p>
                  </a:txBody>
                  <a:tcPr marL="54000" marR="0" marT="72000" marB="72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75000"/>
                      </a:schemeClr>
                    </a:solidFill>
                  </a:tcPr>
                </a:tc>
              </a:tr>
              <a:tr h="324000">
                <a:tc>
                  <a:txBody>
                    <a:bodyPr/>
                    <a:lstStyle/>
                    <a:p>
                      <a:pPr algn="ctr"/>
                      <a:r>
                        <a:rPr lang="sv-SE" sz="1000" dirty="0" smtClean="0">
                          <a:latin typeface="Arial" pitchFamily="34" charset="0"/>
                          <a:cs typeface="Arial" pitchFamily="34" charset="0"/>
                        </a:rPr>
                        <a:t>Fordon</a:t>
                      </a:r>
                      <a:endParaRPr lang="sv-SE" sz="1000" dirty="0">
                        <a:latin typeface="Arial" pitchFamily="34" charset="0"/>
                        <a:cs typeface="Arial" pitchFamily="34" charset="0"/>
                      </a:endParaRPr>
                    </a:p>
                  </a:txBody>
                  <a:tcPr marL="54000" marR="0" marT="72000" marB="72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75000"/>
                      </a:schemeClr>
                    </a:solidFill>
                  </a:tcPr>
                </a:tc>
              </a:tr>
              <a:tr h="324000">
                <a:tc>
                  <a:txBody>
                    <a:bodyPr/>
                    <a:lstStyle/>
                    <a:p>
                      <a:pPr algn="ctr"/>
                      <a:r>
                        <a:rPr lang="sv-SE" sz="1000" dirty="0" smtClean="0">
                          <a:latin typeface="Arial" pitchFamily="34" charset="0"/>
                          <a:cs typeface="Arial" pitchFamily="34" charset="0"/>
                        </a:rPr>
                        <a:t>Geografi</a:t>
                      </a:r>
                      <a:endParaRPr lang="sv-SE" sz="1000" dirty="0">
                        <a:latin typeface="Arial" pitchFamily="34" charset="0"/>
                        <a:cs typeface="Arial" pitchFamily="34" charset="0"/>
                      </a:endParaRPr>
                    </a:p>
                  </a:txBody>
                  <a:tcPr marL="54000" marR="0" marT="72000" marB="72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75000"/>
                      </a:schemeClr>
                    </a:solidFill>
                  </a:tcPr>
                </a:tc>
              </a:tr>
              <a:tr h="324000">
                <a:tc>
                  <a:txBody>
                    <a:bodyPr/>
                    <a:lstStyle/>
                    <a:p>
                      <a:pPr algn="ctr"/>
                      <a:r>
                        <a:rPr lang="sv-SE" sz="1000" dirty="0" smtClean="0">
                          <a:latin typeface="Arial" pitchFamily="34" charset="0"/>
                          <a:cs typeface="Arial" pitchFamily="34" charset="0"/>
                        </a:rPr>
                        <a:t>Lägenhet</a:t>
                      </a:r>
                      <a:endParaRPr lang="sv-SE" sz="1000" dirty="0">
                        <a:latin typeface="Arial" pitchFamily="34" charset="0"/>
                        <a:cs typeface="Arial" pitchFamily="34" charset="0"/>
                      </a:endParaRPr>
                    </a:p>
                  </a:txBody>
                  <a:tcPr marL="54000" marR="0" marT="72000" marB="72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75000"/>
                      </a:schemeClr>
                    </a:solidFill>
                  </a:tcPr>
                </a:tc>
              </a:tr>
              <a:tr h="324000">
                <a:tc>
                  <a:txBody>
                    <a:bodyPr/>
                    <a:lstStyle/>
                    <a:p>
                      <a:pPr algn="ctr"/>
                      <a:r>
                        <a:rPr lang="sv-SE" sz="1000" dirty="0" smtClean="0">
                          <a:latin typeface="Arial" pitchFamily="34" charset="0"/>
                          <a:cs typeface="Arial" pitchFamily="34" charset="0"/>
                        </a:rPr>
                        <a:t>Nybyggnad</a:t>
                      </a:r>
                      <a:endParaRPr lang="sv-SE" sz="1000" dirty="0">
                        <a:latin typeface="Arial" pitchFamily="34" charset="0"/>
                        <a:cs typeface="Arial" pitchFamily="34" charset="0"/>
                      </a:endParaRPr>
                    </a:p>
                  </a:txBody>
                  <a:tcPr marL="54000" marR="0" marT="72000" marB="72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75000"/>
                      </a:schemeClr>
                    </a:solidFill>
                  </a:tcPr>
                </a:tc>
              </a:tr>
              <a:tr h="324000">
                <a:tc>
                  <a:txBody>
                    <a:bodyPr/>
                    <a:lstStyle/>
                    <a:p>
                      <a:pPr algn="ctr"/>
                      <a:r>
                        <a:rPr lang="sv-SE" sz="1000" dirty="0" smtClean="0">
                          <a:latin typeface="Arial" pitchFamily="34" charset="0"/>
                          <a:cs typeface="Arial" pitchFamily="34" charset="0"/>
                        </a:rPr>
                        <a:t>Ombyggnad</a:t>
                      </a:r>
                      <a:endParaRPr lang="sv-SE" sz="1000" dirty="0">
                        <a:latin typeface="Arial" pitchFamily="34" charset="0"/>
                        <a:cs typeface="Arial" pitchFamily="34" charset="0"/>
                      </a:endParaRPr>
                    </a:p>
                  </a:txBody>
                  <a:tcPr marL="54000" marR="0" marT="72000" marB="72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75000"/>
                      </a:schemeClr>
                    </a:solidFill>
                  </a:tcPr>
                </a:tc>
              </a:tr>
              <a:tr h="324000">
                <a:tc>
                  <a:txBody>
                    <a:bodyPr/>
                    <a:lstStyle/>
                    <a:p>
                      <a:pPr algn="ctr"/>
                      <a:r>
                        <a:rPr lang="sv-SE" sz="1000" dirty="0" smtClean="0">
                          <a:latin typeface="Arial" pitchFamily="34" charset="0"/>
                          <a:cs typeface="Arial" pitchFamily="34" charset="0"/>
                        </a:rPr>
                        <a:t>Rivning</a:t>
                      </a:r>
                      <a:endParaRPr lang="sv-SE" sz="1000" dirty="0">
                        <a:latin typeface="Arial" pitchFamily="34" charset="0"/>
                        <a:cs typeface="Arial" pitchFamily="34" charset="0"/>
                      </a:endParaRPr>
                    </a:p>
                  </a:txBody>
                  <a:tcPr marL="54000" marR="0" marT="72000" marB="72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75000"/>
                      </a:schemeClr>
                    </a:solidFill>
                  </a:tcPr>
                </a:tc>
              </a:tr>
            </a:tbl>
          </a:graphicData>
        </a:graphic>
      </p:graphicFrame>
      <p:cxnSp>
        <p:nvCxnSpPr>
          <p:cNvPr id="12" name="Rak 11"/>
          <p:cNvCxnSpPr/>
          <p:nvPr/>
        </p:nvCxnSpPr>
        <p:spPr>
          <a:xfrm rot="5400000">
            <a:off x="4915400" y="2969960"/>
            <a:ext cx="162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Rak 12"/>
          <p:cNvCxnSpPr/>
          <p:nvPr/>
        </p:nvCxnSpPr>
        <p:spPr>
          <a:xfrm>
            <a:off x="3162292" y="4797152"/>
            <a:ext cx="162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ak 13"/>
          <p:cNvCxnSpPr/>
          <p:nvPr/>
        </p:nvCxnSpPr>
        <p:spPr>
          <a:xfrm>
            <a:off x="6790266" y="4797152"/>
            <a:ext cx="216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1295400" y="533400"/>
            <a:ext cx="4356720" cy="1143000"/>
          </a:xfrm>
        </p:spPr>
        <p:txBody>
          <a:bodyPr/>
          <a:lstStyle/>
          <a:p>
            <a:r>
              <a:rPr lang="en-US" sz="3200" dirty="0" smtClean="0"/>
              <a:t>Demographic data</a:t>
            </a:r>
            <a:endParaRPr lang="en-US" sz="3200" dirty="0"/>
          </a:p>
        </p:txBody>
      </p:sp>
      <p:sp>
        <p:nvSpPr>
          <p:cNvPr id="3076" name="Rectangle 3"/>
          <p:cNvSpPr>
            <a:spLocks noGrp="1" noChangeArrowheads="1"/>
          </p:cNvSpPr>
          <p:nvPr>
            <p:ph idx="1"/>
          </p:nvPr>
        </p:nvSpPr>
        <p:spPr/>
        <p:txBody>
          <a:bodyPr/>
          <a:lstStyle/>
          <a:p>
            <a:pPr>
              <a:spcBef>
                <a:spcPct val="50000"/>
              </a:spcBef>
              <a:buSzPct val="170000"/>
            </a:pPr>
            <a:r>
              <a:rPr lang="en-US" sz="2400" dirty="0" smtClean="0"/>
              <a:t>Sex, Age</a:t>
            </a:r>
            <a:endParaRPr lang="en-US" sz="2400" dirty="0"/>
          </a:p>
          <a:p>
            <a:pPr>
              <a:spcBef>
                <a:spcPct val="50000"/>
              </a:spcBef>
              <a:buSzPct val="170000"/>
              <a:buFontTx/>
              <a:buChar char="•"/>
            </a:pPr>
            <a:r>
              <a:rPr lang="en-US" sz="2400" dirty="0" smtClean="0"/>
              <a:t>Parish, Municipality, County, Coordinates</a:t>
            </a:r>
            <a:endParaRPr lang="en-US" sz="2400" dirty="0"/>
          </a:p>
          <a:p>
            <a:pPr>
              <a:spcBef>
                <a:spcPct val="50000"/>
              </a:spcBef>
              <a:buSzPct val="170000"/>
              <a:buFontTx/>
              <a:buChar char="•"/>
            </a:pPr>
            <a:r>
              <a:rPr lang="en-US" sz="2400" dirty="0" smtClean="0"/>
              <a:t>Family, Civil status, Number of children</a:t>
            </a:r>
            <a:endParaRPr lang="en-US" sz="2400" dirty="0"/>
          </a:p>
          <a:p>
            <a:pPr>
              <a:spcBef>
                <a:spcPct val="50000"/>
              </a:spcBef>
              <a:buSzPct val="170000"/>
              <a:buFontTx/>
              <a:buChar char="•"/>
            </a:pPr>
            <a:r>
              <a:rPr lang="en-US" sz="2400" dirty="0" smtClean="0"/>
              <a:t>Country of birth, even for parents</a:t>
            </a:r>
            <a:endParaRPr lang="en-US" sz="2400" dirty="0"/>
          </a:p>
          <a:p>
            <a:pPr>
              <a:spcBef>
                <a:spcPct val="50000"/>
              </a:spcBef>
              <a:buSzPct val="170000"/>
              <a:buFontTx/>
              <a:buChar char="•"/>
            </a:pPr>
            <a:r>
              <a:rPr lang="en-US" sz="2400" dirty="0" smtClean="0"/>
              <a:t>Date of country of citizenship</a:t>
            </a:r>
          </a:p>
          <a:p>
            <a:pPr>
              <a:spcBef>
                <a:spcPct val="50000"/>
              </a:spcBef>
              <a:buSzPct val="170000"/>
              <a:buFontTx/>
              <a:buChar char="•"/>
            </a:pPr>
            <a:r>
              <a:rPr lang="en-US" dirty="0" smtClean="0"/>
              <a:t>Change of address</a:t>
            </a:r>
          </a:p>
          <a:p>
            <a:pPr>
              <a:spcBef>
                <a:spcPct val="50000"/>
              </a:spcBef>
              <a:buSzPct val="170000"/>
              <a:buFontTx/>
              <a:buChar char="•"/>
            </a:pPr>
            <a:r>
              <a:rPr lang="en-US" sz="2400" dirty="0" smtClean="0"/>
              <a:t>Death</a:t>
            </a:r>
          </a:p>
          <a:p>
            <a:pPr>
              <a:spcBef>
                <a:spcPct val="50000"/>
              </a:spcBef>
              <a:buSzPct val="170000"/>
              <a:buFontTx/>
              <a:buChar char="•"/>
            </a:pPr>
            <a:r>
              <a:rPr lang="en-US" dirty="0" smtClean="0"/>
              <a:t>Migration</a:t>
            </a:r>
            <a:endParaRPr lang="en-US" sz="2400" dirty="0"/>
          </a:p>
          <a:p>
            <a:pPr>
              <a:spcBef>
                <a:spcPct val="50000"/>
              </a:spcBef>
              <a:buSzPct val="170000"/>
              <a:buFontTx/>
              <a:buChar char="•"/>
            </a:pPr>
            <a:endParaRPr lang="en-US" sz="2400" dirty="0"/>
          </a:p>
          <a:p>
            <a:pPr>
              <a:spcBef>
                <a:spcPct val="50000"/>
              </a:spcBef>
              <a:buSzPct val="170000"/>
              <a:buFontTx/>
              <a:buNone/>
            </a:pPr>
            <a:endParaRPr lang="en-US" sz="2400" dirty="0"/>
          </a:p>
        </p:txBody>
      </p:sp>
      <p:sp>
        <p:nvSpPr>
          <p:cNvPr id="4" name="Platshållare för bildnummer 5"/>
          <p:cNvSpPr>
            <a:spLocks noGrp="1"/>
          </p:cNvSpPr>
          <p:nvPr>
            <p:ph type="sldNum" sz="quarter" idx="12"/>
          </p:nvPr>
        </p:nvSpPr>
        <p:spPr/>
        <p:txBody>
          <a:bodyPr/>
          <a:lstStyle/>
          <a:p>
            <a:pPr defTabSz="762000">
              <a:defRPr/>
            </a:pPr>
            <a:fld id="{63223EE3-51DA-49BC-B7D0-5713B572B61F}" type="slidenum">
              <a:rPr lang="sv-SE">
                <a:latin typeface="+mn-lt"/>
              </a:rPr>
              <a:pPr defTabSz="762000">
                <a:defRPr/>
              </a:pPr>
              <a:t>5</a:t>
            </a:fld>
            <a:endParaRPr lang="sv-SE">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1295400" y="533400"/>
            <a:ext cx="4356720" cy="1143000"/>
          </a:xfrm>
        </p:spPr>
        <p:txBody>
          <a:bodyPr/>
          <a:lstStyle/>
          <a:p>
            <a:r>
              <a:rPr lang="en-US" sz="3200" dirty="0" smtClean="0"/>
              <a:t>Educational data</a:t>
            </a:r>
            <a:endParaRPr lang="en-US" sz="3200" dirty="0"/>
          </a:p>
        </p:txBody>
      </p:sp>
      <p:sp>
        <p:nvSpPr>
          <p:cNvPr id="3076" name="Rectangle 3"/>
          <p:cNvSpPr>
            <a:spLocks noGrp="1" noChangeArrowheads="1"/>
          </p:cNvSpPr>
          <p:nvPr>
            <p:ph idx="1"/>
          </p:nvPr>
        </p:nvSpPr>
        <p:spPr/>
        <p:txBody>
          <a:bodyPr/>
          <a:lstStyle/>
          <a:p>
            <a:pPr>
              <a:spcBef>
                <a:spcPct val="50000"/>
              </a:spcBef>
              <a:buSzPct val="170000"/>
            </a:pPr>
            <a:r>
              <a:rPr lang="en-US" dirty="0" smtClean="0"/>
              <a:t>Highest l</a:t>
            </a:r>
            <a:r>
              <a:rPr lang="en-US" sz="2400" dirty="0" smtClean="0"/>
              <a:t>evel of education</a:t>
            </a:r>
          </a:p>
          <a:p>
            <a:pPr>
              <a:spcBef>
                <a:spcPct val="50000"/>
              </a:spcBef>
              <a:buSzPct val="170000"/>
              <a:buNone/>
            </a:pPr>
            <a:endParaRPr lang="en-US" sz="2400" dirty="0"/>
          </a:p>
          <a:p>
            <a:pPr>
              <a:spcBef>
                <a:spcPct val="50000"/>
              </a:spcBef>
              <a:buSzPct val="170000"/>
              <a:buFontTx/>
              <a:buChar char="•"/>
            </a:pPr>
            <a:r>
              <a:rPr lang="en-US" sz="2400" dirty="0" smtClean="0"/>
              <a:t>Educational data all the way through school</a:t>
            </a:r>
          </a:p>
          <a:p>
            <a:pPr lvl="1">
              <a:spcBef>
                <a:spcPct val="50000"/>
              </a:spcBef>
              <a:buSzPct val="170000"/>
              <a:buFontTx/>
              <a:buChar char="•"/>
            </a:pPr>
            <a:r>
              <a:rPr lang="en-US" sz="2200" dirty="0" smtClean="0"/>
              <a:t>Compulsory school</a:t>
            </a:r>
          </a:p>
          <a:p>
            <a:pPr lvl="1">
              <a:spcBef>
                <a:spcPct val="50000"/>
              </a:spcBef>
              <a:buSzPct val="170000"/>
              <a:buFontTx/>
              <a:buChar char="•"/>
            </a:pPr>
            <a:r>
              <a:rPr lang="en-US" dirty="0" smtClean="0"/>
              <a:t>Upper secondary school</a:t>
            </a:r>
          </a:p>
          <a:p>
            <a:pPr lvl="1">
              <a:spcBef>
                <a:spcPct val="50000"/>
              </a:spcBef>
              <a:buSzPct val="170000"/>
              <a:buFontTx/>
              <a:buChar char="•"/>
            </a:pPr>
            <a:r>
              <a:rPr lang="en-US" sz="2200" dirty="0" smtClean="0"/>
              <a:t>University and higher education institutions</a:t>
            </a:r>
          </a:p>
          <a:p>
            <a:pPr lvl="1">
              <a:spcBef>
                <a:spcPct val="50000"/>
              </a:spcBef>
              <a:buSzPct val="170000"/>
              <a:buFontTx/>
              <a:buChar char="•"/>
            </a:pPr>
            <a:r>
              <a:rPr lang="en-US" dirty="0" smtClean="0"/>
              <a:t>Adult education</a:t>
            </a:r>
            <a:endParaRPr lang="en-US" sz="2200" dirty="0"/>
          </a:p>
          <a:p>
            <a:pPr>
              <a:spcBef>
                <a:spcPct val="50000"/>
              </a:spcBef>
              <a:buSzPct val="170000"/>
              <a:buFontTx/>
              <a:buChar char="•"/>
            </a:pPr>
            <a:endParaRPr lang="en-US" sz="2400" dirty="0"/>
          </a:p>
          <a:p>
            <a:pPr>
              <a:spcBef>
                <a:spcPct val="50000"/>
              </a:spcBef>
              <a:buSzPct val="170000"/>
              <a:buFontTx/>
              <a:buNone/>
            </a:pPr>
            <a:endParaRPr lang="en-US" sz="2400" dirty="0"/>
          </a:p>
        </p:txBody>
      </p:sp>
      <p:sp>
        <p:nvSpPr>
          <p:cNvPr id="4" name="Platshållare för bildnummer 5"/>
          <p:cNvSpPr>
            <a:spLocks noGrp="1"/>
          </p:cNvSpPr>
          <p:nvPr>
            <p:ph type="sldNum" sz="quarter" idx="12"/>
          </p:nvPr>
        </p:nvSpPr>
        <p:spPr/>
        <p:txBody>
          <a:bodyPr/>
          <a:lstStyle/>
          <a:p>
            <a:pPr defTabSz="762000">
              <a:defRPr/>
            </a:pPr>
            <a:fld id="{63223EE3-51DA-49BC-B7D0-5713B572B61F}" type="slidenum">
              <a:rPr lang="sv-SE">
                <a:latin typeface="+mn-lt"/>
              </a:rPr>
              <a:pPr defTabSz="762000">
                <a:defRPr/>
              </a:pPr>
              <a:t>6</a:t>
            </a:fld>
            <a:endParaRPr lang="sv-SE">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1295400" y="533400"/>
            <a:ext cx="4356720" cy="1143000"/>
          </a:xfrm>
        </p:spPr>
        <p:txBody>
          <a:bodyPr/>
          <a:lstStyle/>
          <a:p>
            <a:r>
              <a:rPr lang="en-US" sz="3200" dirty="0" smtClean="0"/>
              <a:t>Employment data</a:t>
            </a:r>
            <a:endParaRPr lang="en-US" sz="3200" dirty="0"/>
          </a:p>
        </p:txBody>
      </p:sp>
      <p:sp>
        <p:nvSpPr>
          <p:cNvPr id="3076" name="Rectangle 3"/>
          <p:cNvSpPr>
            <a:spLocks noGrp="1" noChangeArrowheads="1"/>
          </p:cNvSpPr>
          <p:nvPr>
            <p:ph idx="1"/>
          </p:nvPr>
        </p:nvSpPr>
        <p:spPr/>
        <p:txBody>
          <a:bodyPr/>
          <a:lstStyle/>
          <a:p>
            <a:pPr>
              <a:spcBef>
                <a:spcPct val="50000"/>
              </a:spcBef>
              <a:buSzPct val="170000"/>
            </a:pPr>
            <a:r>
              <a:rPr lang="en-US" sz="2400" dirty="0" smtClean="0"/>
              <a:t>Employed</a:t>
            </a:r>
            <a:endParaRPr lang="en-US" sz="2400" dirty="0"/>
          </a:p>
          <a:p>
            <a:pPr>
              <a:spcBef>
                <a:spcPct val="50000"/>
              </a:spcBef>
              <a:buSzPct val="170000"/>
              <a:buFontTx/>
              <a:buChar char="•"/>
            </a:pPr>
            <a:r>
              <a:rPr lang="en-US" sz="2400" dirty="0" smtClean="0"/>
              <a:t>Self employed</a:t>
            </a:r>
            <a:endParaRPr lang="en-US" sz="2400" dirty="0"/>
          </a:p>
          <a:p>
            <a:pPr>
              <a:spcBef>
                <a:spcPct val="50000"/>
              </a:spcBef>
              <a:buSzPct val="170000"/>
              <a:buFontTx/>
              <a:buChar char="•"/>
            </a:pPr>
            <a:r>
              <a:rPr lang="en-US" sz="2400" dirty="0" smtClean="0"/>
              <a:t>Occupation</a:t>
            </a:r>
            <a:endParaRPr lang="en-US" sz="2400" dirty="0"/>
          </a:p>
          <a:p>
            <a:pPr>
              <a:spcBef>
                <a:spcPct val="50000"/>
              </a:spcBef>
              <a:buSzPct val="170000"/>
              <a:buFontTx/>
              <a:buChar char="•"/>
            </a:pPr>
            <a:r>
              <a:rPr lang="en-US" sz="2400" dirty="0" smtClean="0"/>
              <a:t>Enterprise ID</a:t>
            </a:r>
            <a:endParaRPr lang="en-US" sz="2400" dirty="0"/>
          </a:p>
          <a:p>
            <a:pPr>
              <a:spcBef>
                <a:spcPct val="50000"/>
              </a:spcBef>
              <a:buSzPct val="170000"/>
              <a:buFontTx/>
              <a:buChar char="•"/>
            </a:pPr>
            <a:r>
              <a:rPr lang="en-US" sz="2400" dirty="0" smtClean="0"/>
              <a:t>Local unit ID</a:t>
            </a:r>
          </a:p>
          <a:p>
            <a:pPr>
              <a:spcBef>
                <a:spcPct val="50000"/>
              </a:spcBef>
              <a:buSzPct val="170000"/>
              <a:buFontTx/>
              <a:buChar char="•"/>
            </a:pPr>
            <a:r>
              <a:rPr lang="en-US" dirty="0" smtClean="0"/>
              <a:t>Sector</a:t>
            </a:r>
            <a:endParaRPr lang="en-US" sz="2400" dirty="0"/>
          </a:p>
          <a:p>
            <a:pPr>
              <a:spcBef>
                <a:spcPct val="50000"/>
              </a:spcBef>
              <a:buSzPct val="170000"/>
              <a:buFontTx/>
              <a:buChar char="•"/>
            </a:pPr>
            <a:endParaRPr lang="en-US" sz="2400" dirty="0"/>
          </a:p>
          <a:p>
            <a:pPr>
              <a:spcBef>
                <a:spcPct val="50000"/>
              </a:spcBef>
              <a:buSzPct val="170000"/>
              <a:buFontTx/>
              <a:buNone/>
            </a:pPr>
            <a:endParaRPr lang="en-US" sz="2400" dirty="0"/>
          </a:p>
        </p:txBody>
      </p:sp>
      <p:sp>
        <p:nvSpPr>
          <p:cNvPr id="4" name="Platshållare för bildnummer 5"/>
          <p:cNvSpPr>
            <a:spLocks noGrp="1"/>
          </p:cNvSpPr>
          <p:nvPr>
            <p:ph type="sldNum" sz="quarter" idx="12"/>
          </p:nvPr>
        </p:nvSpPr>
        <p:spPr/>
        <p:txBody>
          <a:bodyPr/>
          <a:lstStyle/>
          <a:p>
            <a:pPr defTabSz="762000">
              <a:defRPr/>
            </a:pPr>
            <a:fld id="{63223EE3-51DA-49BC-B7D0-5713B572B61F}" type="slidenum">
              <a:rPr lang="sv-SE">
                <a:latin typeface="+mn-lt"/>
              </a:rPr>
              <a:pPr defTabSz="762000">
                <a:defRPr/>
              </a:pPr>
              <a:t>7</a:t>
            </a:fld>
            <a:endParaRPr lang="sv-SE">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1295400" y="533400"/>
            <a:ext cx="4356720" cy="1143000"/>
          </a:xfrm>
        </p:spPr>
        <p:txBody>
          <a:bodyPr/>
          <a:lstStyle/>
          <a:p>
            <a:r>
              <a:rPr lang="en-US" sz="3200" dirty="0" smtClean="0"/>
              <a:t>Income data</a:t>
            </a:r>
            <a:endParaRPr lang="en-US" sz="3200" dirty="0"/>
          </a:p>
        </p:txBody>
      </p:sp>
      <p:sp>
        <p:nvSpPr>
          <p:cNvPr id="3076" name="Rectangle 3"/>
          <p:cNvSpPr>
            <a:spLocks noGrp="1" noChangeArrowheads="1"/>
          </p:cNvSpPr>
          <p:nvPr>
            <p:ph idx="1"/>
          </p:nvPr>
        </p:nvSpPr>
        <p:spPr/>
        <p:txBody>
          <a:bodyPr/>
          <a:lstStyle/>
          <a:p>
            <a:pPr>
              <a:spcBef>
                <a:spcPct val="50000"/>
              </a:spcBef>
              <a:buSzPct val="170000"/>
            </a:pPr>
            <a:r>
              <a:rPr lang="en-US" sz="2400" dirty="0" smtClean="0"/>
              <a:t>Annual salary</a:t>
            </a:r>
            <a:endParaRPr lang="en-US" sz="2400" dirty="0"/>
          </a:p>
          <a:p>
            <a:pPr>
              <a:spcBef>
                <a:spcPct val="50000"/>
              </a:spcBef>
              <a:buSzPct val="170000"/>
              <a:buFontTx/>
              <a:buChar char="•"/>
            </a:pPr>
            <a:r>
              <a:rPr lang="en-US" sz="2400" dirty="0" smtClean="0"/>
              <a:t>Self employment</a:t>
            </a:r>
            <a:endParaRPr lang="en-US" sz="2400" dirty="0"/>
          </a:p>
          <a:p>
            <a:pPr>
              <a:spcBef>
                <a:spcPct val="50000"/>
              </a:spcBef>
              <a:buSzPct val="170000"/>
              <a:buFontTx/>
              <a:buChar char="•"/>
            </a:pPr>
            <a:r>
              <a:rPr lang="en-US" sz="2400" dirty="0" smtClean="0"/>
              <a:t>Social benefits</a:t>
            </a:r>
            <a:endParaRPr lang="en-US" sz="2400" dirty="0"/>
          </a:p>
          <a:p>
            <a:pPr>
              <a:spcBef>
                <a:spcPct val="50000"/>
              </a:spcBef>
              <a:buSzPct val="170000"/>
              <a:buFontTx/>
              <a:buChar char="•"/>
            </a:pPr>
            <a:r>
              <a:rPr lang="en-US" sz="2400" dirty="0" smtClean="0"/>
              <a:t>Capital income</a:t>
            </a:r>
            <a:endParaRPr lang="en-US" sz="2400" dirty="0"/>
          </a:p>
          <a:p>
            <a:pPr>
              <a:spcBef>
                <a:spcPct val="50000"/>
              </a:spcBef>
              <a:buSzPct val="170000"/>
              <a:buFontTx/>
              <a:buChar char="•"/>
            </a:pPr>
            <a:r>
              <a:rPr lang="en-US" sz="2400" dirty="0" smtClean="0"/>
              <a:t>Military service</a:t>
            </a:r>
          </a:p>
          <a:p>
            <a:pPr>
              <a:spcBef>
                <a:spcPct val="50000"/>
              </a:spcBef>
              <a:buSzPct val="170000"/>
              <a:buFontTx/>
              <a:buChar char="•"/>
            </a:pPr>
            <a:r>
              <a:rPr lang="en-US" dirty="0" smtClean="0"/>
              <a:t>Disposable income</a:t>
            </a:r>
            <a:endParaRPr lang="en-US" sz="2400" dirty="0"/>
          </a:p>
          <a:p>
            <a:pPr>
              <a:spcBef>
                <a:spcPct val="50000"/>
              </a:spcBef>
              <a:buSzPct val="170000"/>
              <a:buFontTx/>
              <a:buChar char="•"/>
            </a:pPr>
            <a:endParaRPr lang="en-US" sz="2400" dirty="0"/>
          </a:p>
          <a:p>
            <a:pPr>
              <a:spcBef>
                <a:spcPct val="50000"/>
              </a:spcBef>
              <a:buSzPct val="170000"/>
              <a:buFontTx/>
              <a:buNone/>
            </a:pPr>
            <a:endParaRPr lang="en-US" sz="2400" dirty="0"/>
          </a:p>
        </p:txBody>
      </p:sp>
      <p:sp>
        <p:nvSpPr>
          <p:cNvPr id="4" name="Platshållare för bildnummer 5"/>
          <p:cNvSpPr>
            <a:spLocks noGrp="1"/>
          </p:cNvSpPr>
          <p:nvPr>
            <p:ph type="sldNum" sz="quarter" idx="12"/>
          </p:nvPr>
        </p:nvSpPr>
        <p:spPr/>
        <p:txBody>
          <a:bodyPr/>
          <a:lstStyle/>
          <a:p>
            <a:pPr defTabSz="762000">
              <a:defRPr/>
            </a:pPr>
            <a:fld id="{63223EE3-51DA-49BC-B7D0-5713B572B61F}" type="slidenum">
              <a:rPr lang="sv-SE">
                <a:latin typeface="+mn-lt"/>
              </a:rPr>
              <a:pPr defTabSz="762000">
                <a:defRPr/>
              </a:pPr>
              <a:t>8</a:t>
            </a:fld>
            <a:endParaRPr lang="sv-SE">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1295400" y="533400"/>
            <a:ext cx="4356720" cy="1143000"/>
          </a:xfrm>
        </p:spPr>
        <p:txBody>
          <a:bodyPr/>
          <a:lstStyle/>
          <a:p>
            <a:r>
              <a:rPr lang="en-US" sz="3200" dirty="0" smtClean="0"/>
              <a:t>Occupation data</a:t>
            </a:r>
            <a:endParaRPr lang="en-US" sz="3200" dirty="0"/>
          </a:p>
        </p:txBody>
      </p:sp>
      <p:sp>
        <p:nvSpPr>
          <p:cNvPr id="3076" name="Rectangle 3"/>
          <p:cNvSpPr>
            <a:spLocks noGrp="1" noChangeArrowheads="1"/>
          </p:cNvSpPr>
          <p:nvPr>
            <p:ph idx="1"/>
          </p:nvPr>
        </p:nvSpPr>
        <p:spPr/>
        <p:txBody>
          <a:bodyPr/>
          <a:lstStyle/>
          <a:p>
            <a:pPr>
              <a:spcBef>
                <a:spcPct val="50000"/>
              </a:spcBef>
              <a:buSzPct val="170000"/>
            </a:pPr>
            <a:r>
              <a:rPr lang="en-US" sz="2400" dirty="0" smtClean="0"/>
              <a:t>SSYK3</a:t>
            </a:r>
            <a:endParaRPr lang="en-US" sz="2400" dirty="0"/>
          </a:p>
          <a:p>
            <a:pPr>
              <a:spcBef>
                <a:spcPct val="50000"/>
              </a:spcBef>
              <a:buSzPct val="170000"/>
              <a:buFontTx/>
              <a:buChar char="•"/>
            </a:pPr>
            <a:r>
              <a:rPr lang="en-US" sz="2400" dirty="0" smtClean="0"/>
              <a:t>SSYK4</a:t>
            </a:r>
            <a:endParaRPr lang="en-US" sz="2400" dirty="0"/>
          </a:p>
          <a:p>
            <a:pPr>
              <a:spcBef>
                <a:spcPct val="50000"/>
              </a:spcBef>
              <a:buSzPct val="170000"/>
              <a:buFontTx/>
              <a:buChar char="•"/>
            </a:pPr>
            <a:r>
              <a:rPr lang="en-US" sz="2400" dirty="0" smtClean="0"/>
              <a:t>Source</a:t>
            </a:r>
            <a:endParaRPr lang="en-US" sz="2400" dirty="0"/>
          </a:p>
          <a:p>
            <a:pPr>
              <a:spcBef>
                <a:spcPct val="50000"/>
              </a:spcBef>
              <a:buSzPct val="170000"/>
              <a:buFontTx/>
              <a:buChar char="•"/>
            </a:pPr>
            <a:r>
              <a:rPr lang="en-US" sz="2400" dirty="0" smtClean="0"/>
              <a:t>Status</a:t>
            </a:r>
            <a:endParaRPr lang="en-US" sz="2400" dirty="0"/>
          </a:p>
          <a:p>
            <a:pPr>
              <a:spcBef>
                <a:spcPct val="50000"/>
              </a:spcBef>
              <a:buSzPct val="170000"/>
              <a:buFontTx/>
              <a:buChar char="•"/>
            </a:pPr>
            <a:endParaRPr lang="en-US" sz="2400" dirty="0"/>
          </a:p>
          <a:p>
            <a:pPr>
              <a:spcBef>
                <a:spcPct val="50000"/>
              </a:spcBef>
              <a:buSzPct val="170000"/>
              <a:buFontTx/>
              <a:buNone/>
            </a:pPr>
            <a:endParaRPr lang="en-US" sz="2400" dirty="0"/>
          </a:p>
        </p:txBody>
      </p:sp>
      <p:sp>
        <p:nvSpPr>
          <p:cNvPr id="4" name="Platshållare för bildnummer 5"/>
          <p:cNvSpPr>
            <a:spLocks noGrp="1"/>
          </p:cNvSpPr>
          <p:nvPr>
            <p:ph type="sldNum" sz="quarter" idx="12"/>
          </p:nvPr>
        </p:nvSpPr>
        <p:spPr/>
        <p:txBody>
          <a:bodyPr/>
          <a:lstStyle/>
          <a:p>
            <a:pPr defTabSz="762000">
              <a:defRPr/>
            </a:pPr>
            <a:fld id="{63223EE3-51DA-49BC-B7D0-5713B572B61F}" type="slidenum">
              <a:rPr lang="sv-SE">
                <a:latin typeface="+mn-lt"/>
              </a:rPr>
              <a:pPr defTabSz="762000">
                <a:defRPr/>
              </a:pPr>
              <a:t>9</a:t>
            </a:fld>
            <a:endParaRPr lang="sv-SE">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CB">
  <a:themeElements>
    <a:clrScheme name="SCB">
      <a:dk1>
        <a:sysClr val="windowText" lastClr="000000"/>
      </a:dk1>
      <a:lt1>
        <a:sysClr val="window" lastClr="FFFFFF"/>
      </a:lt1>
      <a:dk2>
        <a:srgbClr val="1F497D"/>
      </a:dk2>
      <a:lt2>
        <a:srgbClr val="EEECE1"/>
      </a:lt2>
      <a:accent1>
        <a:srgbClr val="EC9210"/>
      </a:accent1>
      <a:accent2>
        <a:srgbClr val="828282"/>
      </a:accent2>
      <a:accent3>
        <a:srgbClr val="F0F0F0"/>
      </a:accent3>
      <a:accent4>
        <a:srgbClr val="078693"/>
      </a:accent4>
      <a:accent5>
        <a:srgbClr val="7F942C"/>
      </a:accent5>
      <a:accent6>
        <a:srgbClr val="71277A"/>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dirty="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SCB</Template>
  <TotalTime>88</TotalTime>
  <Words>873</Words>
  <Application>Microsoft Office PowerPoint</Application>
  <PresentationFormat>Bildspel på skärmen (4:3)</PresentationFormat>
  <Paragraphs>203</Paragraphs>
  <Slides>19</Slides>
  <Notes>6</Notes>
  <HiddenSlides>0</HiddenSlides>
  <MMClips>0</MMClips>
  <ScaleCrop>false</ScaleCrop>
  <HeadingPairs>
    <vt:vector size="4" baseType="variant">
      <vt:variant>
        <vt:lpstr>Tema</vt:lpstr>
      </vt:variant>
      <vt:variant>
        <vt:i4>1</vt:i4>
      </vt:variant>
      <vt:variant>
        <vt:lpstr>Bildrubriker</vt:lpstr>
      </vt:variant>
      <vt:variant>
        <vt:i4>19</vt:i4>
      </vt:variant>
    </vt:vector>
  </HeadingPairs>
  <TitlesOfParts>
    <vt:vector size="20" baseType="lpstr">
      <vt:lpstr>SCB</vt:lpstr>
      <vt:lpstr>Att använda SCB:s register i medicinsk forskning</vt:lpstr>
      <vt:lpstr> </vt:lpstr>
      <vt:lpstr>SCB:s registermodel</vt:lpstr>
      <vt:lpstr>SCB:s register </vt:lpstr>
      <vt:lpstr>Demographic data</vt:lpstr>
      <vt:lpstr>Educational data</vt:lpstr>
      <vt:lpstr>Employment data</vt:lpstr>
      <vt:lpstr>Income data</vt:lpstr>
      <vt:lpstr>Occupation data</vt:lpstr>
      <vt:lpstr>Other data on individuals</vt:lpstr>
      <vt:lpstr>Multigeneration register</vt:lpstr>
      <vt:lpstr>Changes in and reused PIN:s</vt:lpstr>
      <vt:lpstr>How to order data and what happens at Statistics Sweden</vt:lpstr>
      <vt:lpstr>Restrictions</vt:lpstr>
      <vt:lpstr>Variables that could be directly attributable to the individual</vt:lpstr>
      <vt:lpstr>What can Statistics Sweden offer your research </vt:lpstr>
      <vt:lpstr>Cooperation with other authorities and connecting data</vt:lpstr>
      <vt:lpstr>Connecting other data to Statistics Swedens data</vt:lpstr>
      <vt:lpstr>Metadata</vt:lpstr>
    </vt:vector>
  </TitlesOfParts>
  <Company>SCB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 använda SCB:s register i medicinsk forskning</dc:title>
  <dc:creator>scbpeab</dc:creator>
  <cp:lastModifiedBy>scbpeab</cp:lastModifiedBy>
  <cp:revision>5</cp:revision>
  <dcterms:created xsi:type="dcterms:W3CDTF">2011-03-23T07:50:46Z</dcterms:created>
  <dcterms:modified xsi:type="dcterms:W3CDTF">2011-03-23T09:19:21Z</dcterms:modified>
</cp:coreProperties>
</file>