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1" r:id="rId3"/>
    <p:sldId id="262" r:id="rId4"/>
    <p:sldId id="258" r:id="rId5"/>
    <p:sldId id="264" r:id="rId6"/>
    <p:sldId id="267" r:id="rId7"/>
    <p:sldId id="268" r:id="rId8"/>
    <p:sldId id="265" r:id="rId9"/>
    <p:sldId id="287" r:id="rId10"/>
    <p:sldId id="257" r:id="rId11"/>
    <p:sldId id="278" r:id="rId12"/>
    <p:sldId id="276" r:id="rId13"/>
    <p:sldId id="259" r:id="rId14"/>
    <p:sldId id="277" r:id="rId15"/>
    <p:sldId id="283" r:id="rId16"/>
    <p:sldId id="284" r:id="rId17"/>
    <p:sldId id="280" r:id="rId18"/>
    <p:sldId id="266" r:id="rId19"/>
    <p:sldId id="288" r:id="rId20"/>
    <p:sldId id="279" r:id="rId21"/>
    <p:sldId id="289" r:id="rId22"/>
    <p:sldId id="274" r:id="rId23"/>
    <p:sldId id="281" r:id="rId24"/>
    <p:sldId id="285" r:id="rId25"/>
    <p:sldId id="286" r:id="rId26"/>
    <p:sldId id="282" r:id="rId27"/>
    <p:sldId id="290" r:id="rId28"/>
    <p:sldId id="291" r:id="rId29"/>
    <p:sldId id="293" r:id="rId30"/>
    <p:sldId id="292" r:id="rId31"/>
    <p:sldId id="294" r:id="rId3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D73E3-7A0D-423C-9B42-C970FEE366DE}" type="datetimeFigureOut">
              <a:rPr lang="sv-SE" smtClean="0"/>
              <a:pPr/>
              <a:t>2013-03-18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C8371-4AC6-4EA7-BDCD-00328409DDF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352924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22862-870B-446F-883C-BA254B8B4AB6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0EEB1-F7F3-4004-8FDF-D4B2218242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977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 här </a:t>
            </a:r>
            <a:r>
              <a:rPr lang="sv-SE" dirty="0" err="1" smtClean="0"/>
              <a:t>pres</a:t>
            </a:r>
            <a:r>
              <a:rPr lang="sv-SE" dirty="0" smtClean="0"/>
              <a:t> inte bara om forskningsresultat utan även om vad jag lärt mig under de två år jag jobbat här, vi börjar med några begrepp inom genetisk epidemiologi.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0EEB1-F7F3-4004-8FDF-D4B22182429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128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INTERGENE = </a:t>
            </a:r>
            <a:r>
              <a:rPr lang="en-GB" dirty="0" err="1" smtClean="0"/>
              <a:t>INTERplay</a:t>
            </a:r>
            <a:r>
              <a:rPr lang="en-GB" dirty="0" smtClean="0"/>
              <a:t> between </a:t>
            </a:r>
            <a:r>
              <a:rPr lang="en-GB" dirty="0" err="1" smtClean="0"/>
              <a:t>GENetic</a:t>
            </a:r>
            <a:r>
              <a:rPr lang="en-GB" dirty="0" smtClean="0"/>
              <a:t> susceptibility and Environmental factors for the risk of chronic diseases in West Sweden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0EEB1-F7F3-4004-8FDF-D4B22182429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80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Ref: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0EEB1-F7F3-4004-8FDF-D4B22182429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272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2276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219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715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261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852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941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994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0459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500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481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85000"/>
                    </a14:imgEffect>
                    <a14:imgEffect>
                      <a14:brightnessContrast bright="13000" contrast="-68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0DA8-77A9-4D65-83DC-E4ABF052A102}" type="datetimeFigureOut">
              <a:rPr lang="en-GB" smtClean="0"/>
              <a:pPr/>
              <a:t>18/03/2013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AD80-DFC5-4B0F-82BA-8AB07AB68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1854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2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132440" cy="2592288"/>
          </a:xfrm>
          <a:ln w="79375" cap="sq" cmpd="tri">
            <a:solidFill>
              <a:srgbClr val="7030A0"/>
            </a:solidFill>
            <a:prstDash val="solid"/>
            <a:bevel/>
          </a:ln>
        </p:spPr>
        <p:txBody>
          <a:bodyPr>
            <a:noAutofit/>
          </a:bodyPr>
          <a:lstStyle/>
          <a:p>
            <a:r>
              <a:rPr lang="sv-SE" sz="4000" b="1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Gen-miljöinteraktioner i kardiovaskulär sjukdom</a:t>
            </a:r>
            <a:br>
              <a:rPr lang="sv-SE" sz="4000" b="1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3200" b="1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NOS- och GST-gener samt luftföroreningar från trafik</a:t>
            </a:r>
            <a:endParaRPr lang="sv-SE" sz="3200" b="1" dirty="0">
              <a:ln>
                <a:solidFill>
                  <a:schemeClr val="tx1"/>
                </a:solidFill>
              </a:ln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3284984"/>
            <a:ext cx="7704856" cy="3240360"/>
          </a:xfrm>
        </p:spPr>
        <p:txBody>
          <a:bodyPr>
            <a:normAutofit lnSpcReduction="10000"/>
          </a:bodyPr>
          <a:lstStyle/>
          <a:p>
            <a:endParaRPr lang="en-GB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v-SE" sz="3600" b="1" dirty="0" smtClean="0">
                <a:solidFill>
                  <a:schemeClr val="accent4">
                    <a:lumMod val="75000"/>
                  </a:schemeClr>
                </a:solidFill>
              </a:rPr>
              <a:t>Anna Levinsson</a:t>
            </a:r>
          </a:p>
          <a:p>
            <a:endParaRPr lang="sv-SE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sv-SE" sz="2800" b="1" dirty="0" smtClean="0">
                <a:solidFill>
                  <a:schemeClr val="accent4">
                    <a:lumMod val="75000"/>
                  </a:schemeClr>
                </a:solidFill>
              </a:rPr>
              <a:t>Arbets- och Miljömedicin</a:t>
            </a:r>
          </a:p>
          <a:p>
            <a:r>
              <a:rPr lang="sv-SE" sz="2800" b="1" dirty="0" err="1" smtClean="0">
                <a:solidFill>
                  <a:schemeClr val="accent4">
                    <a:lumMod val="75000"/>
                  </a:schemeClr>
                </a:solidFill>
              </a:rPr>
              <a:t>Inst</a:t>
            </a:r>
            <a:r>
              <a:rPr lang="sv-SE" sz="2800" b="1" dirty="0" smtClean="0">
                <a:solidFill>
                  <a:schemeClr val="accent4">
                    <a:lumMod val="75000"/>
                  </a:schemeClr>
                </a:solidFill>
              </a:rPr>
              <a:t> för medicin</a:t>
            </a:r>
          </a:p>
          <a:p>
            <a:r>
              <a:rPr lang="sv-SE" sz="2800" b="1" dirty="0" smtClean="0">
                <a:solidFill>
                  <a:schemeClr val="accent4">
                    <a:lumMod val="75000"/>
                  </a:schemeClr>
                </a:solidFill>
              </a:rPr>
              <a:t>Sahlgrenska Akademin vid Göteborgs Universitet</a:t>
            </a:r>
          </a:p>
          <a:p>
            <a:endParaRPr lang="sv-SE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228184" y="6665194"/>
            <a:ext cx="3024336" cy="1846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600" dirty="0" err="1" smtClean="0">
                <a:solidFill>
                  <a:schemeClr val="bg1">
                    <a:lumMod val="50000"/>
                  </a:schemeClr>
                </a:solidFill>
              </a:rPr>
              <a:t>Bakgrundsbild</a:t>
            </a:r>
            <a:r>
              <a:rPr lang="en-GB" sz="600" dirty="0" smtClean="0">
                <a:solidFill>
                  <a:schemeClr val="bg1">
                    <a:lumMod val="50000"/>
                  </a:schemeClr>
                </a:solidFill>
              </a:rPr>
              <a:t>: https://www.dna-guide.com/blog/wp-content/uploads/2010/10/DNA-sekvens.jpg</a:t>
            </a:r>
            <a:endParaRPr lang="en-GB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5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3384376" cy="93610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sv-SE" sz="4000" b="1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Syfte </a:t>
            </a:r>
            <a:r>
              <a:rPr lang="sv-SE" sz="4000" b="1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&amp; </a:t>
            </a:r>
            <a:r>
              <a:rPr lang="sv-SE" sz="4000" b="1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metod</a:t>
            </a:r>
            <a:endParaRPr lang="sv-SE" sz="4000" b="1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844824"/>
            <a:ext cx="7931224" cy="3672407"/>
          </a:xfrm>
        </p:spPr>
        <p:txBody>
          <a:bodyPr>
            <a:normAutofit fontScale="92500" lnSpcReduction="10000"/>
          </a:bodyPr>
          <a:lstStyle/>
          <a:p>
            <a:r>
              <a:rPr lang="sv-SE" u="sng" dirty="0" smtClean="0"/>
              <a:t>Vilka SNPar kodade enligt vilka genetiska modeller är starkast associerade med CHD respektive hypertoni?</a:t>
            </a:r>
            <a:br>
              <a:rPr lang="sv-SE" u="sng" dirty="0" smtClean="0"/>
            </a:br>
            <a:endParaRPr lang="sv-SE" u="sng" dirty="0" smtClean="0"/>
          </a:p>
          <a:p>
            <a:r>
              <a:rPr lang="sv-SE" dirty="0" smtClean="0"/>
              <a:t>INTERGENE: 618 CHD-fall, 3614 kontroller</a:t>
            </a:r>
            <a:br>
              <a:rPr lang="sv-SE" dirty="0" smtClean="0"/>
            </a:br>
            <a:endParaRPr lang="sv-SE" dirty="0"/>
          </a:p>
          <a:p>
            <a:r>
              <a:rPr lang="sv-SE" dirty="0" smtClean="0"/>
              <a:t>Genotypning av 58 SNPar i </a:t>
            </a:r>
            <a:r>
              <a:rPr lang="sv-SE" i="1" dirty="0" smtClean="0"/>
              <a:t>NOS1</a:t>
            </a:r>
            <a:r>
              <a:rPr lang="sv-SE" dirty="0" smtClean="0"/>
              <a:t>, </a:t>
            </a:r>
            <a:r>
              <a:rPr lang="sv-SE" i="1" dirty="0" smtClean="0"/>
              <a:t>NOS2</a:t>
            </a:r>
            <a:r>
              <a:rPr lang="sv-SE" dirty="0" smtClean="0"/>
              <a:t> och </a:t>
            </a:r>
            <a:r>
              <a:rPr lang="sv-SE" i="1" dirty="0" smtClean="0"/>
              <a:t>NOS3</a:t>
            </a:r>
          </a:p>
          <a:p>
            <a:pPr lvl="1"/>
            <a:r>
              <a:rPr lang="sv-SE" dirty="0" smtClean="0"/>
              <a:t>Individer som saknade mer än 25% genotypdata exkluderades från analyserna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827584" y="5593595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u="sng" dirty="0" smtClean="0"/>
              <a:t>3351 individer: 560 CHD-fall, 2791 kontroller</a:t>
            </a:r>
            <a:endParaRPr lang="sv-SE" sz="3200" u="sng" dirty="0"/>
          </a:p>
        </p:txBody>
      </p:sp>
    </p:spTree>
    <p:extLst>
      <p:ext uri="{BB962C8B-B14F-4D97-AF65-F5344CB8AC3E}">
        <p14:creationId xmlns:p14="http://schemas.microsoft.com/office/powerpoint/2010/main" xmlns="" val="31848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5776" y="116632"/>
            <a:ext cx="3312368" cy="93610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Demografi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7974690"/>
              </p:ext>
            </p:extLst>
          </p:nvPr>
        </p:nvGraphicFramePr>
        <p:xfrm>
          <a:off x="2062200" y="1412776"/>
          <a:ext cx="6696744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1008112"/>
                <a:gridCol w="576064"/>
                <a:gridCol w="1008112"/>
                <a:gridCol w="1420002"/>
                <a:gridCol w="308190"/>
                <a:gridCol w="1080120"/>
                <a:gridCol w="1296144"/>
              </a:tblGrid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</a:t>
                      </a:r>
                      <a:r>
                        <a:rPr lang="sv-SE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study</a:t>
                      </a: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population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3798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Population Control </a:t>
                      </a:r>
                      <a:r>
                        <a:rPr lang="sv-SE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Sample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318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CHD cases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Characteristic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No. (%)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No. (%)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560 (16.7%)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2791 (83.3%)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Age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32197" marR="321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≤34 </a:t>
                      </a:r>
                      <a:r>
                        <a:rPr lang="sv-SE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years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 (0.36%)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389 (14.0%)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35-44 </a:t>
                      </a:r>
                      <a:r>
                        <a:rPr lang="sv-SE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years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 (2.14%)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611 (21.9%)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45-54 </a:t>
                      </a:r>
                      <a:r>
                        <a:rPr lang="sv-SE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years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 (17.1%)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592 (21.2%)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55-64 </a:t>
                      </a:r>
                      <a:r>
                        <a:rPr lang="sv-SE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years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206 (36.8%)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652 (23.4%)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≥65 </a:t>
                      </a:r>
                      <a:r>
                        <a:rPr lang="sv-SE" sz="14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years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244 (43.6%)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547 (19.6%)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Women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149 (26.6%)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1490 (53.4%)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Ever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smokers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411 (73.4%)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1389 (49.8%)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Diabetes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101 (18.0%)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102 (3.67%)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Mean (SD)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Mean (SD)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BMI, kg/m</a:t>
                      </a:r>
                      <a:r>
                        <a:rPr lang="sv-SE" sz="14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27.9 (4.18)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26.0 (4.06)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LDL </a:t>
                      </a: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cholesterol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mM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2.48 (0.84)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3.25 (0.97)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HDL </a:t>
                      </a: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cholesterol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mM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1.35 (0.38)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1.63 (0.44)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</a:t>
                      </a: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cholesterol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mM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4.59 (1.05)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5.49 (1.10)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58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SBP, </a:t>
                      </a:r>
                      <a:r>
                        <a:rPr lang="sv-SE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mmHg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134 (21.1)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132 (21.5)</a:t>
                      </a: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84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/>
                      </a:r>
                      <a:b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CHD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: coronary heart disease; BMI: Body Mass Index; LDL: low-density lipoprotein;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/>
                      </a:r>
                      <a:b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HDL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: high-density lipoprotein; SBP: systolic blood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pressure</a:t>
                      </a:r>
                      <a:endParaRPr lang="sv-S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ktangel med rundade hörn 6"/>
          <p:cNvSpPr/>
          <p:nvPr/>
        </p:nvSpPr>
        <p:spPr>
          <a:xfrm>
            <a:off x="3791322" y="4797152"/>
            <a:ext cx="2376264" cy="648072"/>
          </a:xfrm>
          <a:prstGeom prst="roundRect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ktangel med rundade hörn 9"/>
          <p:cNvSpPr/>
          <p:nvPr/>
        </p:nvSpPr>
        <p:spPr>
          <a:xfrm>
            <a:off x="3676675" y="3501008"/>
            <a:ext cx="1091530" cy="288032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ktangel med rundade hörn 10"/>
          <p:cNvSpPr/>
          <p:nvPr/>
        </p:nvSpPr>
        <p:spPr>
          <a:xfrm>
            <a:off x="5076056" y="2924944"/>
            <a:ext cx="1091530" cy="648072"/>
          </a:xfrm>
          <a:prstGeom prst="round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745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312368" cy="92211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Metod</a:t>
            </a:r>
            <a:r>
              <a:rPr lang="sv-SE" sz="4000" b="1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, forts.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3384376"/>
          </a:xfrm>
        </p:spPr>
        <p:txBody>
          <a:bodyPr>
            <a:normAutofit/>
          </a:bodyPr>
          <a:lstStyle/>
          <a:p>
            <a:r>
              <a:rPr lang="sv-SE" dirty="0"/>
              <a:t>Stegvis analys, logistisk regression i SAS</a:t>
            </a:r>
          </a:p>
          <a:p>
            <a:r>
              <a:rPr lang="sv-SE" dirty="0" err="1" smtClean="0"/>
              <a:t>Single</a:t>
            </a:r>
            <a:r>
              <a:rPr lang="sv-SE" dirty="0" smtClean="0"/>
              <a:t>-SNP-modeller </a:t>
            </a:r>
          </a:p>
          <a:p>
            <a:pPr lvl="1"/>
            <a:endParaRPr lang="sv-SE" dirty="0" smtClean="0"/>
          </a:p>
          <a:p>
            <a:pPr marL="457200" lvl="1" indent="0">
              <a:buNone/>
            </a:pPr>
            <a:r>
              <a:rPr lang="sv-SE" dirty="0" smtClean="0"/>
              <a:t>				</a:t>
            </a:r>
          </a:p>
          <a:p>
            <a:pPr lvl="1"/>
            <a:r>
              <a:rPr lang="sv-SE" dirty="0"/>
              <a:t>Varje SNP </a:t>
            </a:r>
            <a:r>
              <a:rPr lang="sv-SE" dirty="0" smtClean="0"/>
              <a:t>analyseras kodad </a:t>
            </a:r>
            <a:r>
              <a:rPr lang="sv-SE" dirty="0"/>
              <a:t>till alla 3 genetiska </a:t>
            </a:r>
            <a:r>
              <a:rPr lang="sv-SE" dirty="0" smtClean="0"/>
              <a:t>modellerna additiv, recessiv och dominant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347864" y="3429000"/>
            <a:ext cx="2880320" cy="646331"/>
          </a:xfrm>
          <a:prstGeom prst="rect">
            <a:avLst/>
          </a:prstGeom>
          <a:solidFill>
            <a:srgbClr val="CCFF33">
              <a:alpha val="22000"/>
            </a:srgbClr>
          </a:solidFill>
          <a:ln w="38100">
            <a:solidFill>
              <a:srgbClr val="7030A0">
                <a:alpha val="4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CHD = ålder kön SNP</a:t>
            </a:r>
          </a:p>
          <a:p>
            <a:r>
              <a:rPr lang="sv-SE" dirty="0" smtClean="0"/>
              <a:t>Hypertoni </a:t>
            </a:r>
            <a:r>
              <a:rPr lang="sv-SE" dirty="0" smtClean="0"/>
              <a:t>= ålder kön SNP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4724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438525" y="673100"/>
            <a:ext cx="1873250" cy="10080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Additive genetic model</a:t>
            </a:r>
          </a:p>
        </p:txBody>
      </p:sp>
      <p:sp>
        <p:nvSpPr>
          <p:cNvPr id="5" name="Rektangel 4"/>
          <p:cNvSpPr/>
          <p:nvPr/>
        </p:nvSpPr>
        <p:spPr>
          <a:xfrm>
            <a:off x="5507359" y="673100"/>
            <a:ext cx="1873250" cy="10080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Dominant genetic model</a:t>
            </a:r>
          </a:p>
        </p:txBody>
      </p:sp>
      <p:sp>
        <p:nvSpPr>
          <p:cNvPr id="6" name="Rektangel 5"/>
          <p:cNvSpPr/>
          <p:nvPr/>
        </p:nvSpPr>
        <p:spPr>
          <a:xfrm>
            <a:off x="1406525" y="671186"/>
            <a:ext cx="1873250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Recessive genetic model</a:t>
            </a:r>
          </a:p>
        </p:txBody>
      </p:sp>
      <p:sp>
        <p:nvSpPr>
          <p:cNvPr id="7" name="Rektangel 6"/>
          <p:cNvSpPr/>
          <p:nvPr/>
        </p:nvSpPr>
        <p:spPr>
          <a:xfrm>
            <a:off x="3131666" y="2917031"/>
            <a:ext cx="2160587" cy="10080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Stepwise selection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p-value entry 0.1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p-value stay 0.2</a:t>
            </a:r>
          </a:p>
        </p:txBody>
      </p:sp>
      <p:sp>
        <p:nvSpPr>
          <p:cNvPr id="2054" name="textruta 9"/>
          <p:cNvSpPr txBox="1">
            <a:spLocks noChangeArrowheads="1"/>
          </p:cNvSpPr>
          <p:nvPr/>
        </p:nvSpPr>
        <p:spPr bwMode="auto">
          <a:xfrm>
            <a:off x="3277930" y="1896917"/>
            <a:ext cx="934029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/>
              <a:t>SNPs with p-value ≤0.2</a:t>
            </a:r>
          </a:p>
        </p:txBody>
      </p:sp>
      <p:sp>
        <p:nvSpPr>
          <p:cNvPr id="2055" name="textruta 11"/>
          <p:cNvSpPr txBox="1">
            <a:spLocks noChangeArrowheads="1"/>
          </p:cNvSpPr>
          <p:nvPr/>
        </p:nvSpPr>
        <p:spPr bwMode="auto">
          <a:xfrm>
            <a:off x="1546112" y="347465"/>
            <a:ext cx="5710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400" dirty="0"/>
              <a:t>Single-SNP models, adjusted for age, gender</a:t>
            </a:r>
          </a:p>
        </p:txBody>
      </p:sp>
      <p:cxnSp>
        <p:nvCxnSpPr>
          <p:cNvPr id="18" name="Rak pil 17"/>
          <p:cNvCxnSpPr/>
          <p:nvPr/>
        </p:nvCxnSpPr>
        <p:spPr>
          <a:xfrm>
            <a:off x="4360536" y="1781175"/>
            <a:ext cx="0" cy="108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ruta 19"/>
          <p:cNvSpPr txBox="1">
            <a:spLocks noChangeArrowheads="1"/>
          </p:cNvSpPr>
          <p:nvPr/>
        </p:nvSpPr>
        <p:spPr bwMode="auto">
          <a:xfrm>
            <a:off x="2958234" y="4181475"/>
            <a:ext cx="1430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/>
              <a:t>SNPs remaining in the model</a:t>
            </a:r>
          </a:p>
        </p:txBody>
      </p:sp>
      <p:sp>
        <p:nvSpPr>
          <p:cNvPr id="21" name="Rektangel 20"/>
          <p:cNvSpPr/>
          <p:nvPr/>
        </p:nvSpPr>
        <p:spPr>
          <a:xfrm>
            <a:off x="1644650" y="5157788"/>
            <a:ext cx="5472113" cy="136683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Stepwise selection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All entering SNPs again coded to all 3 genetic models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p-value entry 0.1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p-value stay 0.05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Potential multi-SNP model, adjusted for age, gender</a:t>
            </a:r>
          </a:p>
        </p:txBody>
      </p:sp>
      <p:sp>
        <p:nvSpPr>
          <p:cNvPr id="2059" name="textruta 21"/>
          <p:cNvSpPr txBox="1">
            <a:spLocks noChangeArrowheads="1"/>
          </p:cNvSpPr>
          <p:nvPr/>
        </p:nvSpPr>
        <p:spPr bwMode="auto">
          <a:xfrm>
            <a:off x="6443984" y="2409825"/>
            <a:ext cx="158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/>
              <a:t>SNPs with p-value ≤0.05</a:t>
            </a:r>
          </a:p>
        </p:txBody>
      </p:sp>
      <p:sp>
        <p:nvSpPr>
          <p:cNvPr id="2060" name="textruta 22"/>
          <p:cNvSpPr txBox="1">
            <a:spLocks noChangeArrowheads="1"/>
          </p:cNvSpPr>
          <p:nvPr/>
        </p:nvSpPr>
        <p:spPr bwMode="auto">
          <a:xfrm>
            <a:off x="954737" y="2266010"/>
            <a:ext cx="1293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dirty="0"/>
              <a:t>SNPs with </a:t>
            </a:r>
          </a:p>
          <a:p>
            <a:pPr eaLnBrk="1" hangingPunct="1"/>
            <a:r>
              <a:rPr lang="en-GB" sz="1400" dirty="0"/>
              <a:t>p-value ≤0.05</a:t>
            </a:r>
          </a:p>
        </p:txBody>
      </p:sp>
      <p:sp>
        <p:nvSpPr>
          <p:cNvPr id="28" name="Rektangel med rundade hörn 27"/>
          <p:cNvSpPr/>
          <p:nvPr/>
        </p:nvSpPr>
        <p:spPr>
          <a:xfrm>
            <a:off x="3269067" y="1885949"/>
            <a:ext cx="903287" cy="738188"/>
          </a:xfrm>
          <a:prstGeom prst="roundRect">
            <a:avLst/>
          </a:prstGeom>
          <a:noFill/>
          <a:ln w="190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" name="Rektangel med rundade hörn 28"/>
          <p:cNvSpPr/>
          <p:nvPr/>
        </p:nvSpPr>
        <p:spPr>
          <a:xfrm>
            <a:off x="2933387" y="4197349"/>
            <a:ext cx="1290637" cy="492125"/>
          </a:xfrm>
          <a:prstGeom prst="roundRect">
            <a:avLst>
              <a:gd name="adj" fmla="val 46750"/>
            </a:avLst>
          </a:prstGeom>
          <a:noFill/>
          <a:ln w="190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ktangel med rundade hörn 31"/>
          <p:cNvSpPr/>
          <p:nvPr/>
        </p:nvSpPr>
        <p:spPr>
          <a:xfrm>
            <a:off x="997744" y="2255838"/>
            <a:ext cx="1133475" cy="492125"/>
          </a:xfrm>
          <a:prstGeom prst="roundRect">
            <a:avLst>
              <a:gd name="adj" fmla="val 14897"/>
            </a:avLst>
          </a:prstGeom>
          <a:noFill/>
          <a:ln w="1905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Rektangel med rundade hörn 32"/>
          <p:cNvSpPr/>
          <p:nvPr/>
        </p:nvSpPr>
        <p:spPr>
          <a:xfrm>
            <a:off x="6516216" y="2424906"/>
            <a:ext cx="1438275" cy="492125"/>
          </a:xfrm>
          <a:prstGeom prst="roundRect">
            <a:avLst/>
          </a:prstGeom>
          <a:noFill/>
          <a:ln w="1905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4" name="Rak pil 33"/>
          <p:cNvCxnSpPr/>
          <p:nvPr/>
        </p:nvCxnSpPr>
        <p:spPr>
          <a:xfrm>
            <a:off x="6443984" y="1781175"/>
            <a:ext cx="0" cy="3314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 34"/>
          <p:cNvCxnSpPr/>
          <p:nvPr/>
        </p:nvCxnSpPr>
        <p:spPr>
          <a:xfrm>
            <a:off x="2338388" y="1781175"/>
            <a:ext cx="0" cy="32924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/>
          <p:nvPr/>
        </p:nvCxnSpPr>
        <p:spPr>
          <a:xfrm flipH="1">
            <a:off x="4369594" y="4006850"/>
            <a:ext cx="11112" cy="1089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02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6879266"/>
              </p:ext>
            </p:extLst>
          </p:nvPr>
        </p:nvGraphicFramePr>
        <p:xfrm>
          <a:off x="2195736" y="1484784"/>
          <a:ext cx="4824536" cy="4469821"/>
        </p:xfrm>
        <a:graphic>
          <a:graphicData uri="http://schemas.openxmlformats.org/drawingml/2006/table">
            <a:tbl>
              <a:tblPr firstRow="1" firstCol="1" bandRow="1"/>
              <a:tblGrid>
                <a:gridCol w="1499104"/>
                <a:gridCol w="110394"/>
                <a:gridCol w="709818"/>
                <a:gridCol w="128956"/>
                <a:gridCol w="144016"/>
                <a:gridCol w="119198"/>
                <a:gridCol w="327354"/>
                <a:gridCol w="129512"/>
                <a:gridCol w="243478"/>
                <a:gridCol w="260578"/>
                <a:gridCol w="93907"/>
                <a:gridCol w="410149"/>
                <a:gridCol w="648072"/>
              </a:tblGrid>
              <a:tr h="191238">
                <a:tc rowSpan="3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Gene: SNP </a:t>
                      </a:r>
                      <a:r>
                        <a:rPr lang="sv-SE" sz="14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/>
                      </a:r>
                      <a:br>
                        <a:rPr lang="sv-SE" sz="14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</a:br>
                      <a:r>
                        <a:rPr lang="sv-SE" sz="14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v-SE" sz="1400" b="1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genetic</a:t>
                      </a: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400" b="1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model</a:t>
                      </a: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)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Genotype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SNP association with CHD*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82131"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500861"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 OR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95% CI 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p-</a:t>
                      </a:r>
                      <a:r>
                        <a:rPr lang="sv-SE" sz="1400" b="1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value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4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NOS1: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rs3782218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TT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0.59ƚ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0.44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0.80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0.0006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8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dirty="0" smtClean="0"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lang="sv-SE" sz="1400" dirty="0" err="1" smtClean="0">
                          <a:effectLst/>
                          <a:latin typeface="Calibri" pitchFamily="34" charset="0"/>
                        </a:rPr>
                        <a:t>additive</a:t>
                      </a:r>
                      <a:r>
                        <a:rPr lang="sv-SE" sz="1400" dirty="0" smtClean="0">
                          <a:effectLst/>
                          <a:latin typeface="Calibri" pitchFamily="34" charset="0"/>
                        </a:rPr>
                        <a:t>)</a:t>
                      </a: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CT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sv-SE" dirty="0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sv-SE" dirty="0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sv-SE" sz="1400"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CC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400" dirty="0" smtClean="0">
                          <a:effectLst/>
                          <a:latin typeface="Calibri" pitchFamily="34" charset="0"/>
                        </a:rPr>
                        <a:t>Ref</a:t>
                      </a: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sv-SE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sv-SE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1400"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sv-SE" sz="1400"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000">
                        <a:effectLst/>
                        <a:latin typeface="Calibri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sv-SE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sv-SE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1400"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1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NOS1: 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rs2682826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AA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1.73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1.07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2.82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0.03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(recessive)</a:t>
                      </a:r>
                      <a:endParaRPr lang="sv-SE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AG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Ref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18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GG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8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10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sv-SE" sz="1400"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000">
                        <a:effectLst/>
                        <a:latin typeface="Calibri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sv-SE" dirty="0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5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i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NOS3:</a:t>
                      </a: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rs1549758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TT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Times New Roman"/>
                        <a:cs typeface="Calibri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1.38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1.05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1.82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0.02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(dominant)</a:t>
                      </a:r>
                      <a:endParaRPr lang="sv-SE" sz="14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CT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185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CC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Ref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82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*Adjusted for gender, age, diabetes status, smoking status,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SBP, LDL and HDL and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the other SNPs</a:t>
                      </a:r>
                      <a:endParaRPr lang="sv-SE" sz="14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9141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ƚ Effect is per T-allele</a:t>
                      </a:r>
                      <a:endParaRPr lang="sv-SE" sz="14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400" dirty="0">
                        <a:effectLst/>
                        <a:latin typeface="Calibri" pitchFamily="34" charset="0"/>
                      </a:endParaRPr>
                    </a:p>
                  </a:txBody>
                  <a:tcPr marL="42497" marR="424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104456" cy="850106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Resultat – CHD 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5" name="Höger klammerparentes 4"/>
          <p:cNvSpPr/>
          <p:nvPr/>
        </p:nvSpPr>
        <p:spPr>
          <a:xfrm>
            <a:off x="4644008" y="3789040"/>
            <a:ext cx="46038" cy="3429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100"/>
          </a:p>
        </p:txBody>
      </p:sp>
      <p:sp>
        <p:nvSpPr>
          <p:cNvPr id="6" name="Höger klammerparentes 5"/>
          <p:cNvSpPr/>
          <p:nvPr/>
        </p:nvSpPr>
        <p:spPr>
          <a:xfrm>
            <a:off x="4644008" y="4493071"/>
            <a:ext cx="46038" cy="34131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100"/>
          </a:p>
        </p:txBody>
      </p:sp>
    </p:spTree>
    <p:extLst>
      <p:ext uri="{BB962C8B-B14F-4D97-AF65-F5344CB8AC3E}">
        <p14:creationId xmlns:p14="http://schemas.microsoft.com/office/powerpoint/2010/main" xmlns="" val="19645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976664" cy="864096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Resultat – </a:t>
            </a: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hypertoni 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6528597"/>
              </p:ext>
            </p:extLst>
          </p:nvPr>
        </p:nvGraphicFramePr>
        <p:xfrm>
          <a:off x="2051720" y="1196752"/>
          <a:ext cx="4436017" cy="5538760"/>
        </p:xfrm>
        <a:graphic>
          <a:graphicData uri="http://schemas.openxmlformats.org/drawingml/2006/table">
            <a:tbl>
              <a:tblPr firstRow="1" firstCol="1" bandRow="1"/>
              <a:tblGrid>
                <a:gridCol w="1073836"/>
                <a:gridCol w="366324"/>
                <a:gridCol w="328532"/>
                <a:gridCol w="507085"/>
                <a:gridCol w="169819"/>
                <a:gridCol w="406245"/>
                <a:gridCol w="86519"/>
                <a:gridCol w="337880"/>
                <a:gridCol w="511705"/>
                <a:gridCol w="648072"/>
              </a:tblGrid>
              <a:tr h="130304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Gene: SNP </a:t>
                      </a:r>
                      <a:r>
                        <a:rPr lang="sv-SE" sz="12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/>
                      </a:r>
                      <a:br>
                        <a:rPr lang="sv-SE" sz="12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</a:br>
                      <a:r>
                        <a:rPr lang="sv-SE" sz="12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v-SE" sz="1200" b="1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genetic</a:t>
                      </a: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200" b="1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model</a:t>
                      </a: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)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Genotype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SNP association </a:t>
                      </a:r>
                      <a:r>
                        <a:rPr lang="sv-SE" sz="1200" b="1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with</a:t>
                      </a: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 hypertension*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81523"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81792"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OR</a:t>
                      </a: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95% CI 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p-</a:t>
                      </a:r>
                      <a:r>
                        <a:rPr lang="sv-SE" sz="1200" b="1" dirty="0" err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value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7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NOS1:</a:t>
                      </a: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rs3782218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TT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0.81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ƚ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0.68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0.97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0.02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9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v-SE" sz="120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additive</a:t>
                      </a: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)</a:t>
                      </a: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CT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CC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200" dirty="0" smtClean="0">
                          <a:effectLst/>
                          <a:latin typeface="Calibri" pitchFamily="34" charset="0"/>
                        </a:rPr>
                        <a:t>Ref</a:t>
                      </a: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81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NOS1:</a:t>
                      </a: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rs7314935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AA</a:t>
                      </a: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2.15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1.06</a:t>
                      </a: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4.37</a:t>
                      </a: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0.03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(recessive)</a:t>
                      </a: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AG 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Ref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656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GG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8279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NOS2:</a:t>
                      </a: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rs2255929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AA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1.18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ƚ</a:t>
                      </a: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1.03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1.34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0.02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sv-SE" sz="120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additive</a:t>
                      </a: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)</a:t>
                      </a: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AT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TT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4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NOS3: </a:t>
                      </a: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rs3918226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TT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1.32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1.01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1.72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0.04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(dominant)</a:t>
                      </a:r>
                      <a:endParaRPr lang="sv-SE" sz="12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CT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18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CC</a:t>
                      </a: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Ref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68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NOS3: </a:t>
                      </a: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rs3918227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AA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0.79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0.62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1.01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0.06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(dominant)</a:t>
                      </a:r>
                      <a:endParaRPr lang="sv-SE" sz="1200" dirty="0" smtClean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AC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CC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Ref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 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0338" marR="4033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160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* Adjusted for gender, age, diabetes status, body mass index (BMI),total cholesterol and the other SNPs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1602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ƚ Effect is per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/>
                        </a:rPr>
                        <a:t>T-allele</a:t>
                      </a:r>
                      <a:endParaRPr lang="sv-SE" sz="1200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v-SE" sz="1200" dirty="0"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Höger klammerparentes 4"/>
          <p:cNvSpPr/>
          <p:nvPr/>
        </p:nvSpPr>
        <p:spPr>
          <a:xfrm>
            <a:off x="4201661" y="4509120"/>
            <a:ext cx="46042" cy="51271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100"/>
          </a:p>
        </p:txBody>
      </p:sp>
      <p:sp>
        <p:nvSpPr>
          <p:cNvPr id="6" name="Höger klammerparentes 5"/>
          <p:cNvSpPr/>
          <p:nvPr/>
        </p:nvSpPr>
        <p:spPr>
          <a:xfrm>
            <a:off x="4212278" y="3172941"/>
            <a:ext cx="45719" cy="485328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100"/>
          </a:p>
        </p:txBody>
      </p:sp>
      <p:sp>
        <p:nvSpPr>
          <p:cNvPr id="10" name="Höger klammerparentes 9"/>
          <p:cNvSpPr/>
          <p:nvPr/>
        </p:nvSpPr>
        <p:spPr>
          <a:xfrm>
            <a:off x="4201984" y="5301208"/>
            <a:ext cx="45719" cy="51872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100"/>
          </a:p>
        </p:txBody>
      </p:sp>
    </p:spTree>
    <p:extLst>
      <p:ext uri="{BB962C8B-B14F-4D97-AF65-F5344CB8AC3E}">
        <p14:creationId xmlns:p14="http://schemas.microsoft.com/office/powerpoint/2010/main" xmlns="" val="16751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336704" cy="864096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Resultat – </a:t>
            </a:r>
            <a:r>
              <a:rPr lang="sv-SE" dirty="0" err="1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haplotypanalys</a:t>
            </a: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 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114533"/>
              </p:ext>
            </p:extLst>
          </p:nvPr>
        </p:nvGraphicFramePr>
        <p:xfrm>
          <a:off x="2123728" y="980728"/>
          <a:ext cx="6280612" cy="3168352"/>
        </p:xfrm>
        <a:graphic>
          <a:graphicData uri="http://schemas.openxmlformats.org/presentationml/2006/ole">
            <p:oleObj spid="_x0000_s3112" name="Dokument" r:id="rId3" imgW="5865818" imgH="2958410" progId="Word.Document.12">
              <p:embed/>
            </p:oleObj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755576" y="147161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CHD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593558" y="4290417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Hypertoni </a:t>
            </a:r>
            <a:endParaRPr lang="sv-SE" sz="2400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0371072"/>
              </p:ext>
            </p:extLst>
          </p:nvPr>
        </p:nvGraphicFramePr>
        <p:xfrm>
          <a:off x="2111574" y="3861048"/>
          <a:ext cx="6369869" cy="3097876"/>
        </p:xfrm>
        <a:graphic>
          <a:graphicData uri="http://schemas.openxmlformats.org/presentationml/2006/ole">
            <p:oleObj spid="_x0000_s3113" name="Dokument" r:id="rId4" imgW="5865818" imgH="2852034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337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03748" y="188640"/>
            <a:ext cx="3060340" cy="92211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Diskussion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3528392"/>
          </a:xfrm>
        </p:spPr>
        <p:txBody>
          <a:bodyPr>
            <a:normAutofit fontScale="92500" lnSpcReduction="20000"/>
          </a:bodyPr>
          <a:lstStyle/>
          <a:p>
            <a:r>
              <a:rPr lang="sv-SE" sz="2800" i="1" dirty="0" smtClean="0"/>
              <a:t>NOS1 </a:t>
            </a:r>
            <a:r>
              <a:rPr lang="sv-SE" sz="2800" dirty="0" smtClean="0"/>
              <a:t>SNP rs3782218 skyddande effekt båda utfallen</a:t>
            </a:r>
          </a:p>
          <a:p>
            <a:r>
              <a:rPr lang="sv-SE" sz="2800" dirty="0" err="1" smtClean="0"/>
              <a:t>Haplotypanalysen</a:t>
            </a:r>
            <a:r>
              <a:rPr lang="sv-SE" sz="2800" dirty="0" smtClean="0"/>
              <a:t> indikerar att för CHD är T-allelen i rs3782218 den viktigaste för den observerade effekten, för hypertoni tycks båda </a:t>
            </a:r>
            <a:r>
              <a:rPr lang="sv-SE" sz="2800" i="1" dirty="0" smtClean="0"/>
              <a:t>NOS1</a:t>
            </a:r>
            <a:r>
              <a:rPr lang="sv-SE" sz="2800" dirty="0" smtClean="0"/>
              <a:t>-SNParna vara en markör för samma effekt</a:t>
            </a:r>
          </a:p>
          <a:p>
            <a:r>
              <a:rPr lang="sv-SE" sz="2800" dirty="0" smtClean="0"/>
              <a:t>SNPar i NOS1, NOS2 och NOS3 associerade med risk för CHD, hypertoni eller båda utfallen</a:t>
            </a:r>
          </a:p>
          <a:p>
            <a:r>
              <a:rPr lang="sv-SE" sz="2800" dirty="0" smtClean="0"/>
              <a:t>Funna </a:t>
            </a:r>
            <a:r>
              <a:rPr lang="sv-SE" sz="2800" i="1" dirty="0" smtClean="0"/>
              <a:t>NOS3</a:t>
            </a:r>
            <a:r>
              <a:rPr lang="sv-SE" sz="2800" dirty="0" smtClean="0"/>
              <a:t> SNP-associationer för hypertoni är i högt LD med tidigare publicerade SNPar, kan vara markörer för samma effekt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899592" y="5229200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Slutsats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/>
              <a:t>Polymorfismer i NOS-gener är associerade med risk för CHD och hypertoni</a:t>
            </a:r>
          </a:p>
        </p:txBody>
      </p:sp>
    </p:spTree>
    <p:extLst>
      <p:ext uri="{BB962C8B-B14F-4D97-AF65-F5344CB8AC3E}">
        <p14:creationId xmlns:p14="http://schemas.microsoft.com/office/powerpoint/2010/main" xmlns="" val="20303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5496" y="1196752"/>
            <a:ext cx="9108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Delprojekt 2:</a:t>
            </a:r>
          </a:p>
          <a:p>
            <a:pPr algn="ctr"/>
            <a:r>
              <a:rPr lang="sv-SE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Interaktionseffekter av långtidsexponering för trafikrelaterade luftföroreningar </a:t>
            </a:r>
          </a:p>
          <a:p>
            <a:pPr algn="ctr"/>
            <a:r>
              <a:rPr lang="sv-SE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och varianter i GSTP1-, GSTT1- </a:t>
            </a:r>
          </a:p>
          <a:p>
            <a:pPr algn="ctr"/>
            <a:r>
              <a:rPr lang="sv-SE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&amp; GSTCD-generna </a:t>
            </a:r>
            <a:br>
              <a:rPr lang="sv-SE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</a:br>
            <a:r>
              <a:rPr lang="sv-SE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på risk för akut hjärtinfarkt (AMI) och hypertoni</a:t>
            </a:r>
            <a:endParaRPr lang="sv-SE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6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1584176" cy="850106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GST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000" dirty="0" err="1" smtClean="0"/>
              <a:t>Glutathione</a:t>
            </a:r>
            <a:r>
              <a:rPr lang="sv-SE" sz="3000" dirty="0" smtClean="0"/>
              <a:t> S-</a:t>
            </a:r>
            <a:r>
              <a:rPr lang="sv-SE" sz="3000" dirty="0" err="1" smtClean="0"/>
              <a:t>Transeferase</a:t>
            </a:r>
            <a:endParaRPr lang="sv-SE" sz="3000" dirty="0" smtClean="0"/>
          </a:p>
          <a:p>
            <a:r>
              <a:rPr lang="sv-SE" sz="3000" dirty="0" smtClean="0"/>
              <a:t>Enzym med antioxidantisk verkan, dvs motverkar de skadliga effekterna av </a:t>
            </a:r>
            <a:r>
              <a:rPr lang="sv-SE" sz="3000" dirty="0" err="1" smtClean="0"/>
              <a:t>oxidativ</a:t>
            </a:r>
            <a:r>
              <a:rPr lang="sv-SE" sz="3000" dirty="0" smtClean="0"/>
              <a:t> stress</a:t>
            </a:r>
          </a:p>
          <a:p>
            <a:r>
              <a:rPr lang="sv-SE" sz="3000" dirty="0" smtClean="0"/>
              <a:t>Kodas av ett antal olika gener i olika familjer, t.ex. de vi tittat på (GSTP1, GSTT1 och GSTCD)</a:t>
            </a:r>
            <a:endParaRPr lang="sv-SE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45521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444208" y="6541020"/>
            <a:ext cx="9215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Bild </a:t>
            </a:r>
            <a:r>
              <a:rPr lang="de-DE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</a:t>
            </a:r>
            <a:r>
              <a:rPr lang="de-DE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Wikipedia</a:t>
            </a:r>
            <a:endParaRPr lang="de-DE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9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4032448" cy="864096"/>
          </a:xfrm>
          <a:ln cap="rnd">
            <a:solidFill>
              <a:srgbClr val="7030A0"/>
            </a:solidFill>
          </a:ln>
          <a:effectLst/>
        </p:spPr>
        <p:txBody>
          <a:bodyPr>
            <a:norm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Projektets syfte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160240"/>
          </a:xfrm>
        </p:spPr>
        <p:txBody>
          <a:bodyPr/>
          <a:lstStyle/>
          <a:p>
            <a:r>
              <a:rPr lang="sv-SE" dirty="0" smtClean="0"/>
              <a:t>Modifierar genetisk variation sambandet mellan luftföroreningsexponering och risk för hjärtkärlsjukdomar?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2081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9752" y="44624"/>
            <a:ext cx="3744416" cy="129614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Delprojekt </a:t>
            </a: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2</a:t>
            </a: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: </a:t>
            </a:r>
            <a:b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</a:b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Frågeställningar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sv-SE" sz="3000" dirty="0" smtClean="0"/>
              <a:t>Är långtidsexponering för trafikrelaterade luftföroreningar associerat med (ökad) risk för akut hjärtinfarkt (AMI) och hypertoni?</a:t>
            </a:r>
          </a:p>
          <a:p>
            <a:r>
              <a:rPr lang="sv-SE" sz="3000" dirty="0" smtClean="0"/>
              <a:t>Är genetisk variation i GSTP1, GSTT1 och GSTCD associerat med risk för AMI och hypertension?</a:t>
            </a:r>
          </a:p>
          <a:p>
            <a:r>
              <a:rPr lang="sv-SE" sz="3000" dirty="0" smtClean="0"/>
              <a:t>Modifierar dessa genetiska varianter associationen mellan långtidsexponering för trafikrelaterade luftföroreningar och de två fenotyperna? 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xmlns="" val="41798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9176" cy="1224136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Trafikrelaterade luftföroreningar - exponeringsdata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sv-SE" dirty="0" smtClean="0"/>
              <a:t>NO</a:t>
            </a:r>
            <a:r>
              <a:rPr lang="sv-SE" baseline="-25000" dirty="0" smtClean="0"/>
              <a:t>2</a:t>
            </a:r>
            <a:r>
              <a:rPr lang="sv-SE" dirty="0" smtClean="0"/>
              <a:t> och NO</a:t>
            </a:r>
            <a:r>
              <a:rPr lang="sv-SE" baseline="-25000" dirty="0" smtClean="0"/>
              <a:t>x</a:t>
            </a:r>
            <a:r>
              <a:rPr lang="sv-SE" dirty="0" smtClean="0"/>
              <a:t> </a:t>
            </a:r>
            <a:r>
              <a:rPr lang="sv-SE" dirty="0" smtClean="0">
                <a:sym typeface="Wingdings" pitchFamily="2" charset="2"/>
              </a:rPr>
              <a:t>anv. ofta som markörer för luftföroreningar i form av avgaser</a:t>
            </a:r>
          </a:p>
          <a:p>
            <a:r>
              <a:rPr lang="sv-SE" dirty="0" smtClean="0">
                <a:sym typeface="Wingdings" pitchFamily="2" charset="2"/>
              </a:rPr>
              <a:t>NO</a:t>
            </a:r>
            <a:r>
              <a:rPr lang="sv-SE" baseline="-25000" dirty="0" smtClean="0"/>
              <a:t>x</a:t>
            </a:r>
            <a:r>
              <a:rPr lang="sv-SE" dirty="0" smtClean="0">
                <a:sym typeface="Wingdings" pitchFamily="2" charset="2"/>
              </a:rPr>
              <a:t> har mätts på en plats (väderstationen på Femmans tak)</a:t>
            </a:r>
          </a:p>
          <a:p>
            <a:r>
              <a:rPr lang="sv-SE" dirty="0" smtClean="0">
                <a:sym typeface="Wingdings" pitchFamily="2" charset="2"/>
              </a:rPr>
              <a:t>Studieindividernas hemadresser vid tidpunkten för </a:t>
            </a:r>
            <a:r>
              <a:rPr lang="sv-SE" dirty="0" err="1" smtClean="0">
                <a:sym typeface="Wingdings" pitchFamily="2" charset="2"/>
              </a:rPr>
              <a:t>inklusion</a:t>
            </a:r>
            <a:r>
              <a:rPr lang="sv-SE" dirty="0" smtClean="0">
                <a:sym typeface="Wingdings" pitchFamily="2" charset="2"/>
              </a:rPr>
              <a:t> i studien har konverterats till koordinater</a:t>
            </a:r>
          </a:p>
          <a:p>
            <a:r>
              <a:rPr lang="sv-SE" dirty="0" smtClean="0">
                <a:sym typeface="Wingdings" pitchFamily="2" charset="2"/>
              </a:rPr>
              <a:t>Årsmedelvärden för NO</a:t>
            </a:r>
            <a:r>
              <a:rPr lang="sv-SE" baseline="-25000" dirty="0" smtClean="0"/>
              <a:t>x</a:t>
            </a:r>
            <a:r>
              <a:rPr lang="sv-SE" dirty="0" smtClean="0">
                <a:sym typeface="Wingdings" pitchFamily="2" charset="2"/>
              </a:rPr>
              <a:t> på dessa koordinater har beräknats med hjälp av de uppmätta värdena och en GIS (</a:t>
            </a:r>
            <a:r>
              <a:rPr lang="sv-SE" dirty="0" err="1" smtClean="0">
                <a:sym typeface="Wingdings" pitchFamily="2" charset="2"/>
              </a:rPr>
              <a:t>Geographical</a:t>
            </a:r>
            <a:r>
              <a:rPr lang="sv-SE" dirty="0" smtClean="0">
                <a:sym typeface="Wingdings" pitchFamily="2" charset="2"/>
              </a:rPr>
              <a:t> Information System)-modell – Miljökontoret i Göteborgs kommun</a:t>
            </a:r>
          </a:p>
          <a:p>
            <a:r>
              <a:rPr lang="sv-SE" dirty="0" smtClean="0">
                <a:sym typeface="Wingdings" pitchFamily="2" charset="2"/>
              </a:rPr>
              <a:t>NO</a:t>
            </a:r>
            <a:r>
              <a:rPr lang="sv-SE" baseline="-25000" dirty="0" smtClean="0">
                <a:sym typeface="Wingdings" pitchFamily="2" charset="2"/>
              </a:rPr>
              <a:t>2</a:t>
            </a:r>
            <a:r>
              <a:rPr lang="sv-SE" dirty="0" smtClean="0">
                <a:sym typeface="Wingdings" pitchFamily="2" charset="2"/>
              </a:rPr>
              <a:t> beräknat från NO</a:t>
            </a:r>
            <a:r>
              <a:rPr lang="sv-SE" baseline="-25000" dirty="0" smtClean="0"/>
              <a:t>x</a:t>
            </a:r>
            <a:r>
              <a:rPr lang="sv-SE" dirty="0" smtClean="0">
                <a:sym typeface="Wingdings" pitchFamily="2" charset="2"/>
              </a:rPr>
              <a:t> </a:t>
            </a:r>
            <a:r>
              <a:rPr lang="sv-SE" dirty="0" err="1" smtClean="0">
                <a:sym typeface="Wingdings" pitchFamily="2" charset="2"/>
              </a:rPr>
              <a:t>mha</a:t>
            </a:r>
            <a:r>
              <a:rPr lang="sv-SE" dirty="0" smtClean="0">
                <a:sym typeface="Wingdings" pitchFamily="2" charset="2"/>
              </a:rPr>
              <a:t> lokal empirisk formel</a:t>
            </a:r>
          </a:p>
          <a:p>
            <a:r>
              <a:rPr lang="sv-SE" dirty="0" smtClean="0">
                <a:sym typeface="Wingdings" pitchFamily="2" charset="2"/>
              </a:rPr>
              <a:t>Intergene upprättades 2001-2004, </a:t>
            </a:r>
            <a:r>
              <a:rPr lang="sv-SE" dirty="0" err="1" smtClean="0">
                <a:sym typeface="Wingdings" pitchFamily="2" charset="2"/>
              </a:rPr>
              <a:t>pga</a:t>
            </a:r>
            <a:r>
              <a:rPr lang="sv-SE" dirty="0" smtClean="0">
                <a:sym typeface="Wingdings" pitchFamily="2" charset="2"/>
              </a:rPr>
              <a:t> tillgång till data hos Miljökontoret har vi årsmedelvärden för 2006 &amp; 2007, där 2007 använts i första hand eftersom det geografiska området är större för detta år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2355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680520" cy="93610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Databehandling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/>
          </a:bodyPr>
          <a:lstStyle/>
          <a:p>
            <a:r>
              <a:rPr lang="sv-SE" dirty="0" smtClean="0"/>
              <a:t>INTERGENE: 192 AMI-fall, 3614 kontroller</a:t>
            </a:r>
          </a:p>
          <a:p>
            <a:pPr lvl="1"/>
            <a:r>
              <a:rPr lang="sv-SE" dirty="0" smtClean="0"/>
              <a:t>Kombinera med exponeringsdata (NO</a:t>
            </a:r>
            <a:r>
              <a:rPr lang="sv-SE" baseline="-25000" dirty="0" smtClean="0"/>
              <a:t>2</a:t>
            </a:r>
            <a:r>
              <a:rPr lang="sv-SE" dirty="0" smtClean="0"/>
              <a:t> och NO</a:t>
            </a:r>
            <a:r>
              <a:rPr lang="sv-SE" baseline="-25000" dirty="0" smtClean="0"/>
              <a:t>X</a:t>
            </a:r>
            <a:r>
              <a:rPr lang="sv-SE" dirty="0" smtClean="0"/>
              <a:t>)</a:t>
            </a:r>
          </a:p>
          <a:p>
            <a:pPr lvl="2"/>
            <a:r>
              <a:rPr lang="sv-SE" dirty="0" smtClean="0"/>
              <a:t>Individer som saknar exponeringsdata utesluts</a:t>
            </a:r>
          </a:p>
          <a:p>
            <a:pPr lvl="1"/>
            <a:r>
              <a:rPr lang="sv-SE" dirty="0" smtClean="0"/>
              <a:t>Kombinera med genotypsdata (7 SNPar i GSTP1, en SNP som fångar </a:t>
            </a:r>
            <a:r>
              <a:rPr lang="sv-SE" dirty="0" err="1" smtClean="0"/>
              <a:t>null</a:t>
            </a:r>
            <a:r>
              <a:rPr lang="sv-SE" dirty="0" smtClean="0"/>
              <a:t>-genotypen av GSTT1 och en SNP i GSTCD)</a:t>
            </a:r>
          </a:p>
          <a:p>
            <a:pPr lvl="2"/>
            <a:r>
              <a:rPr lang="sv-SE" dirty="0" smtClean="0"/>
              <a:t>Individer som saknar mer än 25% av genotypdata utesluts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51520" y="580526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u="sng" dirty="0" smtClean="0"/>
              <a:t>Återstår 1429 individer: 119 AMI-fall och 1310 kontroller</a:t>
            </a:r>
            <a:endParaRPr lang="sv-SE" sz="3200" u="sng" dirty="0"/>
          </a:p>
        </p:txBody>
      </p:sp>
    </p:spTree>
    <p:extLst>
      <p:ext uri="{BB962C8B-B14F-4D97-AF65-F5344CB8AC3E}">
        <p14:creationId xmlns:p14="http://schemas.microsoft.com/office/powerpoint/2010/main" xmlns="" val="28690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336704" cy="129614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Resultat – </a:t>
            </a:r>
            <a:b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</a:b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luftföroreningsexponering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4698551"/>
              </p:ext>
            </p:extLst>
          </p:nvPr>
        </p:nvGraphicFramePr>
        <p:xfrm>
          <a:off x="2411760" y="2276872"/>
          <a:ext cx="5040560" cy="1929849"/>
        </p:xfrm>
        <a:graphic>
          <a:graphicData uri="http://schemas.openxmlformats.org/drawingml/2006/table">
            <a:tbl>
              <a:tblPr firstRow="1" firstCol="1" bandRow="1"/>
              <a:tblGrid>
                <a:gridCol w="1008395"/>
                <a:gridCol w="101554"/>
                <a:gridCol w="398377"/>
                <a:gridCol w="791844"/>
                <a:gridCol w="652441"/>
                <a:gridCol w="147997"/>
                <a:gridCol w="156528"/>
                <a:gridCol w="349885"/>
                <a:gridCol w="785467"/>
                <a:gridCol w="648072"/>
              </a:tblGrid>
              <a:tr h="1619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Indicator of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/>
                      </a:r>
                      <a:b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air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pollution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exposure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Effect</a:t>
                      </a: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per 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µ</a:t>
                      </a: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g/m</a:t>
                      </a:r>
                      <a:r>
                        <a:rPr lang="en-US" sz="1200" b="1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200" b="1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increase of annual mean *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064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35999" marR="359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AMI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02225">
                <a:tc>
                  <a:txBody>
                    <a:bodyPr/>
                    <a:lstStyle/>
                    <a:p>
                      <a:endParaRPr lang="sv-SE" sz="1200" dirty="0">
                        <a:effectLst/>
                        <a:latin typeface="Calibri"/>
                      </a:endParaRPr>
                    </a:p>
                  </a:txBody>
                  <a:tcPr marL="35999" marR="3599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35999" marR="3599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95% CI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p-value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95% CI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p-</a:t>
                      </a:r>
                      <a:r>
                        <a:rPr lang="sv-SE" sz="12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value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r>
                        <a:rPr lang="sv-SE" sz="1200" baseline="-25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1.69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1.00-2.87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0.05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0.81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0.57-1.14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0.22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NOx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1.38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0.98-1.95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0.06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0.90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0.72-1.13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0.35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80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* Adjusted for gender, age, age squared and residential area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56132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AMI: acute myocardial infarction, OR: odds ratio, CI: confidence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interval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999" marR="3599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09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7744" y="188641"/>
            <a:ext cx="5760640" cy="792088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Resultat – GST-gener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27300" y="1577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4938081"/>
              </p:ext>
            </p:extLst>
          </p:nvPr>
        </p:nvGraphicFramePr>
        <p:xfrm>
          <a:off x="1403648" y="1340768"/>
          <a:ext cx="5986019" cy="5009175"/>
        </p:xfrm>
        <a:graphic>
          <a:graphicData uri="http://schemas.openxmlformats.org/drawingml/2006/table">
            <a:tbl>
              <a:tblPr firstRow="1" firstCol="1" bandRow="1"/>
              <a:tblGrid>
                <a:gridCol w="1332148"/>
                <a:gridCol w="981583"/>
                <a:gridCol w="761882"/>
                <a:gridCol w="700439"/>
                <a:gridCol w="942246"/>
                <a:gridCol w="1267721"/>
              </a:tblGrid>
              <a:tr h="178647"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Genetic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Effect</a:t>
                      </a:r>
                      <a:r>
                        <a:rPr lang="sv-SE" sz="105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05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estimates</a:t>
                      </a:r>
                      <a:r>
                        <a:rPr lang="sv-SE" sz="105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and precision*</a:t>
                      </a:r>
                      <a:endParaRPr lang="sv-SE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Gene: SNP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Outcome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model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95% CI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p-value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GSTP1</a:t>
                      </a:r>
                      <a:r>
                        <a:rPr lang="sv-SE" sz="105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: 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rs596603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AMI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(TT + GT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0.77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0.51-1.16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0.21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vs. GG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47"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GSTP1: 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rs1871042</a:t>
                      </a:r>
                      <a:endParaRPr lang="sv-SE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(TT + TC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0.66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0.50-0.87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&lt;0.01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vs. CC</a:t>
                      </a:r>
                      <a:endParaRPr lang="sv-SE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46"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GSTP1: 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rs749174</a:t>
                      </a:r>
                      <a:endParaRPr lang="sv-SE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(AA + AG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0.66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0.50-0.88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&lt;0.01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vs. GG</a:t>
                      </a:r>
                      <a:endParaRPr lang="sv-SE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46"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GSTP1: 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rs762803</a:t>
                      </a:r>
                      <a:endParaRPr lang="sv-SE" sz="105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(AA + CA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0.66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0.49-0.89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&lt;0.01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47"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50" dirty="0" smtClean="0">
                          <a:effectLst/>
                          <a:latin typeface="Calibri"/>
                        </a:rPr>
                        <a:t>vs. CC</a:t>
                      </a:r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1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GSTCD</a:t>
                      </a: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: rs10516526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AMI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(GG + AG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0.65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0.32-1.28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0.21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647">
                <a:tc v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vs. AA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46"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813"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(GG + AG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0.88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0.57-1.36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0.55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47"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vs. </a:t>
                      </a:r>
                      <a:r>
                        <a:rPr lang="sv-SE" sz="1050" dirty="0" smtClean="0">
                          <a:effectLst/>
                          <a:latin typeface="Calibri"/>
                        </a:rPr>
                        <a:t>AA</a:t>
                      </a:r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GSTT1:</a:t>
                      </a: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rs2266637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AMI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Null</a:t>
                      </a: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vs.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0.65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0.33-1.27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0.20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64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Non-</a:t>
                      </a:r>
                      <a:r>
                        <a:rPr lang="sv-SE" sz="105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null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346"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47"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Null vs. 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0.88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0.59-1.33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0.55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647"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05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Non-null</a:t>
                      </a:r>
                      <a:endParaRPr lang="sv-SE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5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050" dirty="0">
                        <a:effectLst/>
                        <a:latin typeface="Calibri"/>
                      </a:endParaRPr>
                    </a:p>
                  </a:txBody>
                  <a:tcPr marL="28473" marR="2847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647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*Adjusted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for age, age squared, BMI and 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gender, 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^</a:t>
                      </a:r>
                      <a:r>
                        <a:rPr lang="sv-SE" sz="105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Percent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sv-SE" sz="105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of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non-</a:t>
                      </a:r>
                      <a:r>
                        <a:rPr lang="sv-SE" sz="105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missing</a:t>
                      </a:r>
                      <a:r>
                        <a:rPr lang="sv-SE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, 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AMI: acute myocardial infarction, OR: odds ratio, CI: confidence interval.</a:t>
                      </a:r>
                      <a:endParaRPr lang="sv-SE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473" marR="28473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0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67744" y="188641"/>
            <a:ext cx="5760640" cy="792088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Resultat – interaktion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27300" y="1577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0012"/>
              </p:ext>
            </p:extLst>
          </p:nvPr>
        </p:nvGraphicFramePr>
        <p:xfrm>
          <a:off x="1691680" y="1196752"/>
          <a:ext cx="6696744" cy="5248244"/>
        </p:xfrm>
        <a:graphic>
          <a:graphicData uri="http://schemas.openxmlformats.org/drawingml/2006/table">
            <a:tbl>
              <a:tblPr firstRow="1" firstCol="1" bandRow="1"/>
              <a:tblGrid>
                <a:gridCol w="1296144"/>
                <a:gridCol w="936104"/>
                <a:gridCol w="675054"/>
                <a:gridCol w="405066"/>
                <a:gridCol w="648072"/>
                <a:gridCol w="792088"/>
                <a:gridCol w="504056"/>
                <a:gridCol w="792088"/>
                <a:gridCol w="648072"/>
              </a:tblGrid>
              <a:tr h="216024">
                <a:tc>
                  <a:txBody>
                    <a:bodyPr/>
                    <a:lstStyle/>
                    <a:p>
                      <a:endParaRPr lang="sv-SE" sz="1200" dirty="0">
                        <a:effectLst/>
                        <a:latin typeface="Calibri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200">
                        <a:effectLst/>
                        <a:latin typeface="Calibri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Markers for long-term air pollution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exposure, </a:t>
                      </a:r>
                      <a:b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effects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per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10µg/m</a:t>
                      </a:r>
                      <a:r>
                        <a:rPr lang="en-US" sz="1200" b="1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increase of annual mean *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02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</a:t>
                      </a:r>
                      <a:r>
                        <a:rPr lang="sv-SE" sz="1200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NOx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301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Gene:</a:t>
                      </a:r>
                      <a:r>
                        <a:rPr lang="sv-SE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SNP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Outcome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Genotype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95% CI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p-value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95% CI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p-value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70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GSTP1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: rs596603 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AMI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GG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1.40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0.73-2.68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0.31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1.24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0.81-1.90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0.32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541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GT + TT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</a:t>
                      </a: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92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1.01-3.67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0.05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1.49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0.96-2.31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0.08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48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GSTP1: </a:t>
                      </a: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rs1871042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CC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0.85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0.55-1.33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0.48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0.95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0.72-1.27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0.73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8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TC + TT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0.74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0.47-1.17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0.20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0.84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0.62-1.15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0.29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8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GSTP1:</a:t>
                      </a: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rs749174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GG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0.56-1.34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0.20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0.96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0.72-1.27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0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AG + AA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0.75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0.48-1.17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0.60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0.84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0.63-1.14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0.27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07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GSTP1:</a:t>
                      </a: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rs762803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CC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0.75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0.46-1.22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0.25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0.63-1.20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0.40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 + AA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0.90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0.59-1.36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0.61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78305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0.98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0.74-1.30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0.86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0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GSTT1:</a:t>
                      </a: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rs2266637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AMI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Null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1.29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0.31-5.33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0.73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1.23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0.44-3.43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0.70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Non-</a:t>
                      </a:r>
                      <a:r>
                        <a:rPr lang="sv-SE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null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1.93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1.09-3.41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0.02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9062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1.51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1.04-2.20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0.03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3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Null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0.76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0.35-1.66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0.49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0.92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0.54-1.56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0.76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8048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Non-</a:t>
                      </a:r>
                      <a:r>
                        <a:rPr lang="sv-SE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null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0.85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0.57-1.26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0.41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0.94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0.73-1.22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0.65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8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GSTCD:</a:t>
                      </a: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rs10516526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AMI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AA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1.86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1.07-3.24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0.03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1.48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1.03-2.13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0.04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AG + GG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0.24-3.19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0.83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0.89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0.35-2.30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0.81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Hypertension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AA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0.85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0.58-1.26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0.43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0.95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0.74-1.22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0.67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736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AG + GG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0.91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0.45-1.86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0.80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0.97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0.59-1.60</a:t>
                      </a:r>
                      <a:endParaRPr lang="sv-SE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0.91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* Adjusted for age, age squared, gender, BMI and residential area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/>
                      </a:r>
                      <a:br>
                        <a:rPr lang="en-US" sz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: odds ratio; CI: confidence interval, AMI: acute myocardial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infarction</a:t>
                      </a:r>
                      <a:endParaRPr lang="sv-S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932" marR="2693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1200" dirty="0">
                        <a:effectLst/>
                        <a:latin typeface="Calibri"/>
                      </a:endParaRPr>
                    </a:p>
                  </a:txBody>
                  <a:tcPr marL="26932" marR="2693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ktangel med rundade hörn 2"/>
          <p:cNvSpPr/>
          <p:nvPr/>
        </p:nvSpPr>
        <p:spPr>
          <a:xfrm>
            <a:off x="3851920" y="2420888"/>
            <a:ext cx="21602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3851920" y="4365104"/>
            <a:ext cx="21602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3851920" y="5041379"/>
            <a:ext cx="216024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med rundade hörn 7"/>
          <p:cNvSpPr/>
          <p:nvPr/>
        </p:nvSpPr>
        <p:spPr>
          <a:xfrm>
            <a:off x="6585148" y="4382641"/>
            <a:ext cx="1512168" cy="1984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med rundade hörn 8"/>
          <p:cNvSpPr/>
          <p:nvPr/>
        </p:nvSpPr>
        <p:spPr>
          <a:xfrm>
            <a:off x="6588224" y="5041379"/>
            <a:ext cx="1512168" cy="1984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6561112" y="5949280"/>
            <a:ext cx="2304256" cy="830997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</a:rPr>
              <a:t>AMI-</a:t>
            </a:r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</a:rPr>
              <a:t>risk</a:t>
            </a: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</a:rPr>
              <a:t>utan</a:t>
            </a: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</a:rPr>
              <a:t>genotypstratifiering</a:t>
            </a: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</a:rPr>
              <a:t>: 1.69 </a:t>
            </a:r>
            <a:r>
              <a:rPr lang="de-DE" sz="1600" b="1" dirty="0" err="1" smtClean="0">
                <a:solidFill>
                  <a:schemeClr val="accent6">
                    <a:lumMod val="75000"/>
                  </a:schemeClr>
                </a:solidFill>
              </a:rPr>
              <a:t>resp</a:t>
            </a:r>
            <a:r>
              <a:rPr lang="de-DE" sz="1600" b="1" dirty="0" smtClean="0">
                <a:solidFill>
                  <a:schemeClr val="accent6">
                    <a:lumMod val="75000"/>
                  </a:schemeClr>
                </a:solidFill>
              </a:rPr>
              <a:t> 1.38</a:t>
            </a:r>
            <a:endParaRPr lang="de-DE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8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03748" y="188640"/>
            <a:ext cx="3384376" cy="92211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Diskussion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268760"/>
            <a:ext cx="7848872" cy="3096344"/>
          </a:xfrm>
        </p:spPr>
        <p:txBody>
          <a:bodyPr>
            <a:normAutofit fontScale="70000" lnSpcReduction="20000"/>
          </a:bodyPr>
          <a:lstStyle/>
          <a:p>
            <a:r>
              <a:rPr lang="sv-SE" sz="2800" dirty="0" smtClean="0"/>
              <a:t>Associationen mellan luftföroreningsexponering och AMI är konsistent med tidigare forskning</a:t>
            </a:r>
          </a:p>
          <a:p>
            <a:r>
              <a:rPr lang="sv-SE" sz="2800" dirty="0" smtClean="0"/>
              <a:t>G-allelen i GSTCD rs10516526 ej tidigare rapporterad i samband med kardiovaskulär </a:t>
            </a:r>
            <a:r>
              <a:rPr lang="sv-SE" sz="2800" dirty="0" err="1" smtClean="0"/>
              <a:t>sjd</a:t>
            </a:r>
            <a:r>
              <a:rPr lang="sv-SE" sz="2800" dirty="0" smtClean="0"/>
              <a:t>, dock som gynnsam för lungfunktion; tycks vara gynnsam för både lungfunktion och kardiovaskulär sjukdom</a:t>
            </a:r>
          </a:p>
          <a:p>
            <a:r>
              <a:rPr lang="sv-SE" sz="2800" dirty="0" smtClean="0"/>
              <a:t>Studiens power skulle kunna ökas om luftföroreningsdata kunde tas fram för ett större geografiskt område</a:t>
            </a:r>
          </a:p>
          <a:p>
            <a:r>
              <a:rPr lang="sv-SE" sz="2800" dirty="0" smtClean="0"/>
              <a:t>Justering för bostadsområde medför risk för att tappa exponeringskontrast, dock fångar justeringen potentiell confounding av geografisk selektionsbias och till viss del SES</a:t>
            </a:r>
            <a:r>
              <a:rPr lang="sv-SE" sz="2800" dirty="0"/>
              <a:t>. </a:t>
            </a:r>
            <a:r>
              <a:rPr lang="sv-SE" sz="2800" dirty="0" smtClean="0"/>
              <a:t>Slutligen har vi fått ett signifikant samband mellan exponering och AMI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539552" y="4365104"/>
            <a:ext cx="79208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Slutsats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/>
              <a:t>Exponering för trafikrelaterade luftföroreningar medför en ökad risk för AMI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/>
              <a:t>Effekten av exponering för trafikrelaterade luftföroreningar är olika i olika genotypstrata för varianter i GSTP1, GSTT1 och GSTCD men interaktionen är inte statistiskt signifikant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xmlns="" val="22716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585" y="37170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933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ubrik 1"/>
          <p:cNvSpPr>
            <a:spLocks noGrp="1"/>
          </p:cNvSpPr>
          <p:nvPr>
            <p:ph type="title"/>
          </p:nvPr>
        </p:nvSpPr>
        <p:spPr>
          <a:xfrm>
            <a:off x="467544" y="188641"/>
            <a:ext cx="8064896" cy="792088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Epidemiologi: statistiker &amp; läkare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12" name="Rubrik 1"/>
          <p:cNvSpPr txBox="1">
            <a:spLocks/>
          </p:cNvSpPr>
          <p:nvPr/>
        </p:nvSpPr>
        <p:spPr>
          <a:xfrm>
            <a:off x="4357488" y="5805264"/>
            <a:ext cx="747167" cy="79208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?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4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880320"/>
          </a:xfrm>
        </p:spPr>
        <p:txBody>
          <a:bodyPr/>
          <a:lstStyle/>
          <a:p>
            <a:r>
              <a:rPr lang="de-DE" dirty="0" err="1" smtClean="0"/>
              <a:t>Statistisk</a:t>
            </a:r>
            <a:r>
              <a:rPr lang="de-DE" dirty="0" smtClean="0"/>
              <a:t> </a:t>
            </a:r>
            <a:r>
              <a:rPr lang="de-DE" dirty="0" err="1" smtClean="0"/>
              <a:t>signifikans</a:t>
            </a:r>
            <a:r>
              <a:rPr lang="de-DE" dirty="0" smtClean="0"/>
              <a:t> (</a:t>
            </a:r>
            <a:r>
              <a:rPr lang="de-DE" dirty="0" err="1" smtClean="0"/>
              <a:t>prediktor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Påverkar</a:t>
            </a:r>
            <a:r>
              <a:rPr lang="de-DE" dirty="0" smtClean="0"/>
              <a:t> </a:t>
            </a:r>
            <a:r>
              <a:rPr lang="de-DE" dirty="0" err="1" smtClean="0"/>
              <a:t>estimatet</a:t>
            </a:r>
            <a:r>
              <a:rPr lang="de-DE" dirty="0" smtClean="0"/>
              <a:t> </a:t>
            </a:r>
            <a:r>
              <a:rPr lang="de-DE" dirty="0" err="1" smtClean="0"/>
              <a:t>av</a:t>
            </a:r>
            <a:r>
              <a:rPr lang="de-DE" dirty="0" smtClean="0"/>
              <a:t> </a:t>
            </a:r>
            <a:r>
              <a:rPr lang="de-DE" dirty="0" err="1" smtClean="0"/>
              <a:t>intresse</a:t>
            </a:r>
            <a:endParaRPr lang="de-DE" dirty="0" smtClean="0"/>
          </a:p>
          <a:p>
            <a:r>
              <a:rPr lang="de-DE" dirty="0" err="1" smtClean="0"/>
              <a:t>Är</a:t>
            </a:r>
            <a:r>
              <a:rPr lang="de-DE" dirty="0" smtClean="0"/>
              <a:t> en </a:t>
            </a:r>
            <a:r>
              <a:rPr lang="de-DE" dirty="0" err="1" smtClean="0"/>
              <a:t>erkänd</a:t>
            </a:r>
            <a:r>
              <a:rPr lang="de-DE" dirty="0" smtClean="0"/>
              <a:t> </a:t>
            </a:r>
            <a:r>
              <a:rPr lang="de-DE" dirty="0" err="1" smtClean="0"/>
              <a:t>riskfaktor</a:t>
            </a:r>
            <a:r>
              <a:rPr lang="de-DE" dirty="0" smtClean="0"/>
              <a:t>/</a:t>
            </a:r>
            <a:r>
              <a:rPr lang="de-DE" dirty="0" err="1" smtClean="0"/>
              <a:t>brukar</a:t>
            </a:r>
            <a:r>
              <a:rPr lang="de-DE" dirty="0" smtClean="0"/>
              <a:t> </a:t>
            </a:r>
            <a:r>
              <a:rPr lang="de-DE" dirty="0" err="1" smtClean="0"/>
              <a:t>inkluderas</a:t>
            </a:r>
            <a:endParaRPr lang="de-D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72808" cy="1143000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Hur bygger man en modell?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7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1772816"/>
            <a:ext cx="6480720" cy="1368152"/>
          </a:xfrm>
        </p:spPr>
        <p:txBody>
          <a:bodyPr>
            <a:normAutofit/>
          </a:bodyPr>
          <a:lstStyle/>
          <a:p>
            <a:r>
              <a:rPr lang="de-DE" dirty="0" smtClean="0"/>
              <a:t>Fall-per-</a:t>
            </a:r>
            <a:r>
              <a:rPr lang="de-DE" dirty="0" err="1" smtClean="0"/>
              <a:t>frihetsgrad</a:t>
            </a:r>
            <a:r>
              <a:rPr lang="de-DE" dirty="0" smtClean="0"/>
              <a:t>-</a:t>
            </a:r>
            <a:r>
              <a:rPr lang="de-DE" dirty="0" err="1" smtClean="0"/>
              <a:t>principen</a:t>
            </a:r>
            <a:endParaRPr lang="de-DE" dirty="0" smtClean="0"/>
          </a:p>
          <a:p>
            <a:pPr lvl="1"/>
            <a:r>
              <a:rPr lang="de-DE" dirty="0" smtClean="0"/>
              <a:t>5? 15?</a:t>
            </a:r>
            <a:endParaRPr lang="de-D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583668" y="260648"/>
            <a:ext cx="5976664" cy="128215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Hur många </a:t>
            </a:r>
            <a:r>
              <a:rPr lang="sv-SE" dirty="0" err="1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kovariater</a:t>
            </a: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 kan/ska/bör </a:t>
            </a: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man </a:t>
            </a: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ha?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562175" y="3419475"/>
            <a:ext cx="5760640" cy="792088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Bonferroni</a:t>
            </a: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-korrektion?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091655" y="4590256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3200" dirty="0" err="1" smtClean="0"/>
              <a:t>Ska</a:t>
            </a:r>
            <a:r>
              <a:rPr lang="de-DE" sz="3200" dirty="0" smtClean="0"/>
              <a:t> man </a:t>
            </a:r>
            <a:r>
              <a:rPr lang="de-DE" sz="3200" dirty="0" err="1" smtClean="0"/>
              <a:t>korrigera</a:t>
            </a:r>
            <a:r>
              <a:rPr lang="de-DE" sz="3200" dirty="0" smtClean="0"/>
              <a:t> </a:t>
            </a:r>
            <a:r>
              <a:rPr lang="de-DE" sz="3200" dirty="0" err="1" smtClean="0"/>
              <a:t>för</a:t>
            </a:r>
            <a:r>
              <a:rPr lang="de-DE" sz="3200" dirty="0" smtClean="0"/>
              <a:t> multiple </a:t>
            </a:r>
            <a:r>
              <a:rPr lang="de-DE" sz="3200" dirty="0" err="1" smtClean="0"/>
              <a:t>testing</a:t>
            </a:r>
            <a:r>
              <a:rPr lang="de-DE" sz="3200" dirty="0" smtClean="0"/>
              <a:t>? </a:t>
            </a:r>
            <a:r>
              <a:rPr lang="de-DE" sz="3200" dirty="0" err="1" smtClean="0"/>
              <a:t>När</a:t>
            </a:r>
            <a:r>
              <a:rPr lang="de-DE" sz="3200" dirty="0" smtClean="0"/>
              <a:t>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sz="3200" dirty="0" smtClean="0"/>
              <a:t>„</a:t>
            </a:r>
            <a:r>
              <a:rPr lang="de-DE" sz="3200" dirty="0" err="1" smtClean="0"/>
              <a:t>Biologisk</a:t>
            </a:r>
            <a:r>
              <a:rPr lang="de-DE" sz="3200" dirty="0" smtClean="0"/>
              <a:t> </a:t>
            </a:r>
            <a:r>
              <a:rPr lang="de-DE" sz="3200" dirty="0" err="1" smtClean="0"/>
              <a:t>underliggande</a:t>
            </a:r>
            <a:r>
              <a:rPr lang="de-DE" sz="3200" dirty="0" smtClean="0"/>
              <a:t> rational“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3200" dirty="0" smtClean="0"/>
              <a:t>Hur?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xmlns="" val="40847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680520" cy="922114"/>
          </a:xfrm>
          <a:ln>
            <a:solidFill>
              <a:srgbClr val="7030A0"/>
            </a:solidFill>
          </a:ln>
          <a:effectLst/>
        </p:spPr>
        <p:txBody>
          <a:bodyPr/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Studiepopulation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060848"/>
            <a:ext cx="8424936" cy="3629000"/>
          </a:xfrm>
        </p:spPr>
        <p:txBody>
          <a:bodyPr/>
          <a:lstStyle/>
          <a:p>
            <a:r>
              <a:rPr lang="sv-SE" dirty="0" smtClean="0"/>
              <a:t>INTERGENE</a:t>
            </a:r>
          </a:p>
          <a:p>
            <a:r>
              <a:rPr lang="sv-SE" dirty="0" smtClean="0"/>
              <a:t>618 individer med kranskärlssjukdom (27% kvinnor)</a:t>
            </a:r>
          </a:p>
          <a:p>
            <a:r>
              <a:rPr lang="sv-SE" dirty="0" smtClean="0"/>
              <a:t>3614 slumpmässigt utvalda populationskohort-kontroller (53% kvinnor)</a:t>
            </a:r>
          </a:p>
          <a:p>
            <a:r>
              <a:rPr lang="sv-SE" dirty="0" smtClean="0"/>
              <a:t>Ålder 25-75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0037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de-DE" dirty="0" smtClean="0"/>
              <a:t>Interaktionsterm (</a:t>
            </a:r>
            <a:r>
              <a:rPr lang="de-DE" dirty="0" err="1" smtClean="0"/>
              <a:t>statistisk</a:t>
            </a:r>
            <a:r>
              <a:rPr lang="de-DE" dirty="0" smtClean="0"/>
              <a:t> </a:t>
            </a:r>
            <a:r>
              <a:rPr lang="de-DE" dirty="0" err="1" smtClean="0"/>
              <a:t>interaktion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Synergi</a:t>
            </a:r>
            <a:r>
              <a:rPr lang="de-DE" dirty="0" smtClean="0"/>
              <a:t>-index (</a:t>
            </a:r>
            <a:r>
              <a:rPr lang="de-DE" dirty="0" err="1" smtClean="0"/>
              <a:t>Rothman</a:t>
            </a:r>
            <a:r>
              <a:rPr lang="de-DE" dirty="0" smtClean="0"/>
              <a:t>, </a:t>
            </a:r>
            <a:r>
              <a:rPr lang="de-DE" dirty="0" err="1" smtClean="0"/>
              <a:t>biologisk</a:t>
            </a:r>
            <a:r>
              <a:rPr lang="de-DE" dirty="0" smtClean="0"/>
              <a:t> </a:t>
            </a:r>
            <a:r>
              <a:rPr lang="de-DE" dirty="0" err="1" smtClean="0"/>
              <a:t>interaktion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Stratifierad</a:t>
            </a:r>
            <a:r>
              <a:rPr lang="de-DE" dirty="0" smtClean="0"/>
              <a:t> </a:t>
            </a:r>
            <a:r>
              <a:rPr lang="de-DE" dirty="0" err="1" smtClean="0"/>
              <a:t>effekt</a:t>
            </a:r>
            <a:r>
              <a:rPr lang="de-DE" dirty="0" smtClean="0"/>
              <a:t> („</a:t>
            </a:r>
            <a:r>
              <a:rPr lang="de-DE" dirty="0" err="1" smtClean="0"/>
              <a:t>epidemiologisk</a:t>
            </a:r>
            <a:r>
              <a:rPr lang="de-DE" dirty="0" smtClean="0"/>
              <a:t> </a:t>
            </a:r>
            <a:r>
              <a:rPr lang="de-DE" dirty="0" err="1" smtClean="0"/>
              <a:t>modell</a:t>
            </a:r>
            <a:r>
              <a:rPr lang="de-DE" dirty="0" smtClean="0"/>
              <a:t>“)</a:t>
            </a:r>
            <a:endParaRPr lang="de-D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8064896" cy="792088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Hur beräknar man interaktion?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0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6588224" y="692696"/>
            <a:ext cx="1908212" cy="1282154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Tack!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pic>
        <p:nvPicPr>
          <p:cNvPr id="5" name="Picture 4" descr="Whisky_jul_2010.jpg"/>
          <p:cNvPicPr>
            <a:picLocks noChangeAspect="1"/>
          </p:cNvPicPr>
          <p:nvPr/>
        </p:nvPicPr>
        <p:blipFill>
          <a:blip r:embed="rId2" cstate="print"/>
          <a:srcRect r="4801" b="13251"/>
          <a:stretch>
            <a:fillRect/>
          </a:stretch>
        </p:blipFill>
        <p:spPr>
          <a:xfrm>
            <a:off x="827584" y="548680"/>
            <a:ext cx="4896544" cy="5949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Bildobjekt 3" descr="img-snp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1" t="6983" r="58815" b="47048"/>
          <a:stretch/>
        </p:blipFill>
        <p:spPr bwMode="auto">
          <a:xfrm>
            <a:off x="539552" y="1772816"/>
            <a:ext cx="2302196" cy="237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ubrik 1"/>
          <p:cNvSpPr>
            <a:spLocks noGrp="1"/>
          </p:cNvSpPr>
          <p:nvPr>
            <p:ph type="title" idx="4294967295"/>
          </p:nvPr>
        </p:nvSpPr>
        <p:spPr>
          <a:xfrm>
            <a:off x="2267744" y="188641"/>
            <a:ext cx="4392488" cy="864096"/>
          </a:xfrm>
          <a:ln cap="rnd">
            <a:solidFill>
              <a:srgbClr val="7030A0"/>
            </a:solidFill>
          </a:ln>
          <a:effectLst/>
        </p:spPr>
        <p:txBody>
          <a:bodyPr>
            <a:noAutofit/>
          </a:bodyPr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Vad är en SNP?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3491880" y="1916832"/>
            <a:ext cx="496855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800" b="1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S</a:t>
            </a:r>
            <a:r>
              <a:rPr lang="sv-SE" sz="2800" dirty="0" smtClean="0"/>
              <a:t>ingle </a:t>
            </a:r>
            <a:r>
              <a:rPr lang="sv-SE" sz="2800" b="1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N</a:t>
            </a:r>
            <a:r>
              <a:rPr lang="sv-SE" sz="2800" dirty="0" smtClean="0"/>
              <a:t>ucleotide </a:t>
            </a:r>
            <a:r>
              <a:rPr lang="sv-SE" sz="2800" b="1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P</a:t>
            </a:r>
            <a:r>
              <a:rPr lang="sv-SE" sz="2800" dirty="0" smtClean="0"/>
              <a:t>olymorphism</a:t>
            </a:r>
            <a:br>
              <a:rPr lang="sv-SE" sz="2800" dirty="0" smtClean="0"/>
            </a:br>
            <a:endParaRPr lang="sv-SE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/>
              <a:t>Mutation av ett baspar i DNA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sv-SE" sz="2800" dirty="0" err="1" smtClean="0"/>
              <a:t>Allel</a:t>
            </a:r>
            <a:r>
              <a:rPr lang="sv-SE" sz="2800" dirty="0" smtClean="0"/>
              <a:t> = bas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2800" dirty="0" smtClean="0"/>
              <a:t>Genotyp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sv-SE" sz="2800" dirty="0"/>
              <a:t>’mutationsallel’ = minor </a:t>
            </a:r>
            <a:r>
              <a:rPr lang="sv-SE" sz="2800" dirty="0" err="1"/>
              <a:t>allel</a:t>
            </a:r>
            <a:endParaRPr lang="sv-SE" sz="28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v-SE" sz="2800" dirty="0" smtClean="0"/>
              <a:t>Homozygot – heterozygot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1305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ubrik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464496" cy="864096"/>
          </a:xfrm>
          <a:ln>
            <a:solidFill>
              <a:srgbClr val="7030A0"/>
            </a:solidFill>
          </a:ln>
          <a:effectLst/>
        </p:spPr>
        <p:txBody>
          <a:bodyPr/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Genetisk modell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 eaLnBrk="1" hangingPunct="1"/>
            <a:r>
              <a:rPr lang="sv-SE" dirty="0" smtClean="0"/>
              <a:t>Genetiska modeller:</a:t>
            </a:r>
          </a:p>
          <a:p>
            <a:pPr lvl="1" eaLnBrk="1" hangingPunct="1"/>
            <a:r>
              <a:rPr lang="sv-SE" dirty="0" smtClean="0"/>
              <a:t>Additiv </a:t>
            </a:r>
          </a:p>
          <a:p>
            <a:pPr lvl="1" eaLnBrk="1" hangingPunct="1"/>
            <a:endParaRPr lang="sv-SE" dirty="0" smtClean="0"/>
          </a:p>
          <a:p>
            <a:pPr lvl="1" eaLnBrk="1" hangingPunct="1"/>
            <a:r>
              <a:rPr lang="sv-SE" dirty="0" smtClean="0"/>
              <a:t>Recessiv</a:t>
            </a:r>
          </a:p>
          <a:p>
            <a:pPr lvl="1" eaLnBrk="1" hangingPunct="1"/>
            <a:endParaRPr lang="sv-SE" dirty="0" smtClean="0"/>
          </a:p>
          <a:p>
            <a:pPr lvl="1" eaLnBrk="1" hangingPunct="1"/>
            <a:r>
              <a:rPr lang="sv-SE" dirty="0" smtClean="0"/>
              <a:t>Dominant</a:t>
            </a:r>
          </a:p>
          <a:p>
            <a:pPr lvl="1" eaLnBrk="1" hangingPunct="1"/>
            <a:endParaRPr lang="sv-SE" dirty="0" smtClean="0"/>
          </a:p>
        </p:txBody>
      </p:sp>
      <p:sp>
        <p:nvSpPr>
          <p:cNvPr id="5" name="Oval 4"/>
          <p:cNvSpPr/>
          <p:nvPr/>
        </p:nvSpPr>
        <p:spPr>
          <a:xfrm>
            <a:off x="2888167" y="2349500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4067175" y="2349500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7182" name="TextBox 13"/>
          <p:cNvSpPr txBox="1">
            <a:spLocks noChangeArrowheads="1"/>
          </p:cNvSpPr>
          <p:nvPr/>
        </p:nvSpPr>
        <p:spPr bwMode="auto">
          <a:xfrm>
            <a:off x="2987675" y="2636838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dirty="0">
                <a:latin typeface="Calibri" pitchFamily="34" charset="0"/>
              </a:rPr>
              <a:t> </a:t>
            </a:r>
            <a:r>
              <a:rPr lang="sv-SE" sz="2800" dirty="0">
                <a:latin typeface="Calibri" pitchFamily="34" charset="0"/>
              </a:rPr>
              <a:t>0	1	2</a:t>
            </a: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>
            <a:off x="2987675" y="3644900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2800">
                <a:latin typeface="Calibri" pitchFamily="34" charset="0"/>
              </a:rPr>
              <a:t>0	0	1</a:t>
            </a:r>
          </a:p>
        </p:txBody>
      </p:sp>
      <p:sp>
        <p:nvSpPr>
          <p:cNvPr id="7192" name="TextBox 23"/>
          <p:cNvSpPr txBox="1">
            <a:spLocks noChangeArrowheads="1"/>
          </p:cNvSpPr>
          <p:nvPr/>
        </p:nvSpPr>
        <p:spPr bwMode="auto">
          <a:xfrm>
            <a:off x="2987675" y="4652963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v-SE" sz="2800" dirty="0">
                <a:latin typeface="Calibri" pitchFamily="34" charset="0"/>
              </a:rPr>
              <a:t>0	1	1</a:t>
            </a:r>
          </a:p>
        </p:txBody>
      </p:sp>
      <p:sp>
        <p:nvSpPr>
          <p:cNvPr id="25" name="Oval 4"/>
          <p:cNvSpPr/>
          <p:nvPr/>
        </p:nvSpPr>
        <p:spPr>
          <a:xfrm>
            <a:off x="3175504" y="2349500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6" name="Oval 4"/>
          <p:cNvSpPr/>
          <p:nvPr/>
        </p:nvSpPr>
        <p:spPr>
          <a:xfrm>
            <a:off x="3779837" y="2349500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7" name="Oval 4"/>
          <p:cNvSpPr/>
          <p:nvPr/>
        </p:nvSpPr>
        <p:spPr>
          <a:xfrm>
            <a:off x="3175504" y="3357561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8" name="Oval 4"/>
          <p:cNvSpPr/>
          <p:nvPr/>
        </p:nvSpPr>
        <p:spPr>
          <a:xfrm>
            <a:off x="2903177" y="3357563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9" name="Oval 4"/>
          <p:cNvSpPr/>
          <p:nvPr/>
        </p:nvSpPr>
        <p:spPr>
          <a:xfrm>
            <a:off x="3779836" y="3357563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0" name="Oval 4"/>
          <p:cNvSpPr/>
          <p:nvPr/>
        </p:nvSpPr>
        <p:spPr>
          <a:xfrm>
            <a:off x="2902238" y="4365625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1" name="Oval 4"/>
          <p:cNvSpPr/>
          <p:nvPr/>
        </p:nvSpPr>
        <p:spPr>
          <a:xfrm>
            <a:off x="3188420" y="4365625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32" name="Oval 4"/>
          <p:cNvSpPr/>
          <p:nvPr/>
        </p:nvSpPr>
        <p:spPr>
          <a:xfrm>
            <a:off x="3779835" y="4365625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2" name="Oval 11"/>
          <p:cNvSpPr/>
          <p:nvPr/>
        </p:nvSpPr>
        <p:spPr>
          <a:xfrm>
            <a:off x="4564940" y="2343727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3" name="Oval 11"/>
          <p:cNvSpPr/>
          <p:nvPr/>
        </p:nvSpPr>
        <p:spPr>
          <a:xfrm>
            <a:off x="4859338" y="2343727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4" name="Oval 11"/>
          <p:cNvSpPr/>
          <p:nvPr/>
        </p:nvSpPr>
        <p:spPr>
          <a:xfrm>
            <a:off x="4067171" y="3357563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5" name="Oval 11"/>
          <p:cNvSpPr/>
          <p:nvPr/>
        </p:nvSpPr>
        <p:spPr>
          <a:xfrm>
            <a:off x="4570413" y="3357563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6" name="Oval 11"/>
          <p:cNvSpPr/>
          <p:nvPr/>
        </p:nvSpPr>
        <p:spPr>
          <a:xfrm>
            <a:off x="4859337" y="3357563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7" name="Oval 11"/>
          <p:cNvSpPr/>
          <p:nvPr/>
        </p:nvSpPr>
        <p:spPr>
          <a:xfrm>
            <a:off x="4067170" y="4365625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8" name="Oval 11"/>
          <p:cNvSpPr/>
          <p:nvPr/>
        </p:nvSpPr>
        <p:spPr>
          <a:xfrm>
            <a:off x="4570413" y="4365625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49" name="Oval 11"/>
          <p:cNvSpPr/>
          <p:nvPr/>
        </p:nvSpPr>
        <p:spPr>
          <a:xfrm>
            <a:off x="4859338" y="4365625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0" name="Oval 11"/>
          <p:cNvSpPr/>
          <p:nvPr/>
        </p:nvSpPr>
        <p:spPr>
          <a:xfrm>
            <a:off x="4564939" y="5877272"/>
            <a:ext cx="288925" cy="2873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51" name="Oval 4"/>
          <p:cNvSpPr/>
          <p:nvPr/>
        </p:nvSpPr>
        <p:spPr>
          <a:xfrm>
            <a:off x="1187624" y="5877272"/>
            <a:ext cx="287337" cy="28733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1476004" y="5877272"/>
            <a:ext cx="171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= Major </a:t>
            </a:r>
            <a:r>
              <a:rPr lang="sv-SE" sz="2400" dirty="0" err="1" smtClean="0"/>
              <a:t>allel</a:t>
            </a:r>
            <a:endParaRPr lang="sv-SE" sz="2400" dirty="0"/>
          </a:p>
        </p:txBody>
      </p:sp>
      <p:sp>
        <p:nvSpPr>
          <p:cNvPr id="53" name="textruta 52"/>
          <p:cNvSpPr txBox="1"/>
          <p:nvPr/>
        </p:nvSpPr>
        <p:spPr>
          <a:xfrm>
            <a:off x="4859338" y="5877272"/>
            <a:ext cx="1800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/>
              <a:t>= Minor </a:t>
            </a:r>
            <a:r>
              <a:rPr lang="sv-SE" sz="2400" dirty="0" err="1" smtClean="0"/>
              <a:t>allel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xmlns="" val="12676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984776" cy="994122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Linkage disequilibrium </a:t>
            </a:r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(LD)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72408"/>
          </a:xfrm>
        </p:spPr>
        <p:txBody>
          <a:bodyPr>
            <a:noAutofit/>
          </a:bodyPr>
          <a:lstStyle/>
          <a:p>
            <a:r>
              <a:rPr lang="sv-SE" sz="2800" dirty="0" smtClean="0"/>
              <a:t>Hur korrelerade två SNPar är</a:t>
            </a:r>
          </a:p>
          <a:p>
            <a:endParaRPr lang="sv-SE" sz="2800" dirty="0" smtClean="0"/>
          </a:p>
          <a:p>
            <a:r>
              <a:rPr lang="sv-SE" sz="2800" dirty="0" smtClean="0"/>
              <a:t>Mäts med </a:t>
            </a:r>
          </a:p>
          <a:p>
            <a:pPr lvl="1"/>
            <a:r>
              <a:rPr lang="sv-SE" b="1" u="sng" dirty="0" smtClean="0"/>
              <a:t>D’</a:t>
            </a:r>
            <a:r>
              <a:rPr lang="sv-SE" dirty="0" smtClean="0"/>
              <a:t> (hur korrelerade </a:t>
            </a:r>
            <a:r>
              <a:rPr lang="sv-SE" dirty="0" err="1" smtClean="0"/>
              <a:t>SNParna</a:t>
            </a:r>
            <a:r>
              <a:rPr lang="sv-SE" dirty="0" smtClean="0"/>
              <a:t> är </a:t>
            </a:r>
            <a:r>
              <a:rPr lang="sv-SE" dirty="0"/>
              <a:t>/</a:t>
            </a:r>
            <a:r>
              <a:rPr lang="sv-SE" dirty="0" smtClean="0"/>
              <a:t> hur korrelerade de kunde vara givet </a:t>
            </a:r>
            <a:r>
              <a:rPr lang="sv-SE" dirty="0" err="1" smtClean="0"/>
              <a:t>allelfrekvenserna</a:t>
            </a:r>
            <a:r>
              <a:rPr lang="sv-SE" dirty="0" smtClean="0"/>
              <a:t>)</a:t>
            </a:r>
          </a:p>
          <a:p>
            <a:pPr marL="0" indent="0">
              <a:buNone/>
            </a:pPr>
            <a:r>
              <a:rPr lang="sv-SE" sz="2800" dirty="0" smtClean="0"/>
              <a:t>   eller </a:t>
            </a:r>
          </a:p>
          <a:p>
            <a:pPr lvl="1"/>
            <a:r>
              <a:rPr lang="sv-SE" b="1" u="sng" dirty="0" smtClean="0"/>
              <a:t>r</a:t>
            </a:r>
            <a:r>
              <a:rPr lang="sv-SE" b="1" u="sng" baseline="30000" dirty="0" smtClean="0"/>
              <a:t>2</a:t>
            </a:r>
            <a:r>
              <a:rPr lang="sv-SE" baseline="30000" dirty="0" smtClean="0"/>
              <a:t> </a:t>
            </a:r>
            <a:r>
              <a:rPr lang="sv-SE" dirty="0" smtClean="0"/>
              <a:t>(korrelationskoefficient)</a:t>
            </a:r>
          </a:p>
          <a:p>
            <a:pPr marL="0" indent="0">
              <a:buNone/>
            </a:pPr>
            <a:endParaRPr lang="sv-SE" sz="2800" dirty="0" smtClean="0">
              <a:solidFill>
                <a:srgbClr val="CC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2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3384376" cy="936104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sv-SE" dirty="0" smtClean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Mått på LD</a:t>
            </a:r>
            <a:endParaRPr lang="sv-SE" dirty="0">
              <a:ln>
                <a:solidFill>
                  <a:schemeClr val="tx1"/>
                </a:solidFill>
              </a:ln>
              <a:solidFill>
                <a:srgbClr val="CCFF33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3456384"/>
          </a:xfrm>
        </p:spPr>
        <p:txBody>
          <a:bodyPr>
            <a:normAutofit fontScale="47500" lnSpcReduction="20000"/>
          </a:bodyPr>
          <a:lstStyle/>
          <a:p>
            <a:r>
              <a:rPr lang="sv-SE" sz="5900" dirty="0"/>
              <a:t>Två </a:t>
            </a:r>
            <a:r>
              <a:rPr lang="sv-SE" sz="5900" dirty="0" smtClean="0"/>
              <a:t>SNPar </a:t>
            </a:r>
            <a:r>
              <a:rPr lang="sv-SE" sz="5900" dirty="0"/>
              <a:t>(A, B) med vardera två alleler (A1, A2, B1, B2)</a:t>
            </a:r>
          </a:p>
          <a:p>
            <a:r>
              <a:rPr lang="sv-SE" sz="5900" dirty="0" err="1" smtClean="0"/>
              <a:t>Haplotyp</a:t>
            </a:r>
            <a:r>
              <a:rPr lang="sv-SE" sz="5900" dirty="0"/>
              <a:t> </a:t>
            </a:r>
            <a:r>
              <a:rPr lang="sv-SE" sz="5900" dirty="0" smtClean="0"/>
              <a:t>= kombination/sekvens av alleler på samma kromosom</a:t>
            </a:r>
          </a:p>
          <a:p>
            <a:endParaRPr lang="sv-SE" dirty="0"/>
          </a:p>
          <a:p>
            <a:pPr marL="197100" indent="0">
              <a:buNone/>
            </a:pPr>
            <a:endParaRPr lang="sv-SE" dirty="0"/>
          </a:p>
          <a:p>
            <a:pPr marL="197100" indent="0">
              <a:buNone/>
            </a:pPr>
            <a:endParaRPr lang="sv-SE" dirty="0"/>
          </a:p>
          <a:p>
            <a:pPr>
              <a:lnSpc>
                <a:spcPct val="160000"/>
              </a:lnSpc>
            </a:pPr>
            <a:endParaRPr lang="sv-SE" dirty="0" smtClean="0"/>
          </a:p>
          <a:p>
            <a:pPr>
              <a:lnSpc>
                <a:spcPct val="160000"/>
              </a:lnSpc>
            </a:pPr>
            <a:endParaRPr lang="sv-SE" dirty="0"/>
          </a:p>
          <a:p>
            <a:pPr marL="0" indent="0">
              <a:lnSpc>
                <a:spcPct val="220000"/>
              </a:lnSpc>
              <a:buNone/>
            </a:pPr>
            <a:r>
              <a:rPr lang="sv-SE" sz="3400" b="1" dirty="0" smtClean="0"/>
              <a:t>	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899592" y="2636912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Haplotyp</a:t>
            </a: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v-S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Frekvens </a:t>
            </a:r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B</a:t>
            </a:r>
            <a:r>
              <a:rPr lang="en-US" sz="2400" baseline="-25000" dirty="0"/>
              <a:t>1</a:t>
            </a:r>
            <a:r>
              <a:rPr lang="en-US" sz="2400" baseline="30000" dirty="0"/>
              <a:t> 	</a:t>
            </a:r>
            <a:r>
              <a:rPr lang="en-US" sz="2400" baseline="30000" dirty="0" smtClean="0"/>
              <a:t>        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11</a:t>
            </a:r>
            <a:r>
              <a:rPr lang="en-US" sz="2400" baseline="30000" dirty="0" smtClean="0"/>
              <a:t> </a:t>
            </a:r>
            <a:endParaRPr lang="sv-SE" sz="2400" dirty="0"/>
          </a:p>
          <a:p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B</a:t>
            </a:r>
            <a:r>
              <a:rPr lang="en-US" sz="2400" baseline="-25000" dirty="0"/>
              <a:t>2 </a:t>
            </a:r>
            <a:r>
              <a:rPr lang="en-US" sz="2400" baseline="30000" dirty="0"/>
              <a:t>	</a:t>
            </a:r>
            <a:r>
              <a:rPr lang="en-US" sz="2400" baseline="30000" dirty="0" smtClean="0"/>
              <a:t>        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12</a:t>
            </a:r>
            <a:r>
              <a:rPr lang="en-US" sz="2400" baseline="30000" dirty="0" smtClean="0"/>
              <a:t> </a:t>
            </a:r>
            <a:endParaRPr lang="sv-SE" sz="2400" dirty="0"/>
          </a:p>
          <a:p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B</a:t>
            </a:r>
            <a:r>
              <a:rPr lang="en-US" sz="2400" baseline="-25000" dirty="0"/>
              <a:t>1</a:t>
            </a:r>
            <a:r>
              <a:rPr lang="en-US" sz="2400" baseline="30000" dirty="0"/>
              <a:t> 	</a:t>
            </a:r>
            <a:r>
              <a:rPr lang="en-US" sz="2400" baseline="30000" dirty="0" smtClean="0"/>
              <a:t>        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21</a:t>
            </a:r>
            <a:r>
              <a:rPr lang="en-US" sz="2400" baseline="30000" dirty="0" smtClean="0"/>
              <a:t> </a:t>
            </a:r>
            <a:endParaRPr lang="sv-SE" sz="2400" dirty="0"/>
          </a:p>
          <a:p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B</a:t>
            </a:r>
            <a:r>
              <a:rPr lang="en-US" sz="2400" baseline="-25000" dirty="0"/>
              <a:t>2</a:t>
            </a:r>
            <a:r>
              <a:rPr lang="en-US" sz="2400" baseline="30000" dirty="0"/>
              <a:t> 	</a:t>
            </a:r>
            <a:r>
              <a:rPr lang="en-US" sz="2400" baseline="30000" dirty="0" smtClean="0"/>
              <a:t>        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22</a:t>
            </a:r>
            <a:r>
              <a:rPr lang="en-US" sz="2400" baseline="30000" dirty="0" smtClean="0"/>
              <a:t> </a:t>
            </a:r>
            <a:endParaRPr lang="sv-SE" sz="2400" dirty="0"/>
          </a:p>
        </p:txBody>
      </p:sp>
      <p:sp>
        <p:nvSpPr>
          <p:cNvPr id="5" name="Vänster-höger 4"/>
          <p:cNvSpPr/>
          <p:nvPr/>
        </p:nvSpPr>
        <p:spPr>
          <a:xfrm>
            <a:off x="3648100" y="3436615"/>
            <a:ext cx="1080120" cy="432048"/>
          </a:xfrm>
          <a:prstGeom prst="leftRightArrow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5220072" y="2636912"/>
            <a:ext cx="2715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	p</a:t>
            </a:r>
            <a:r>
              <a:rPr lang="en-US" sz="2400" baseline="-25000" dirty="0"/>
              <a:t>1</a:t>
            </a:r>
            <a:r>
              <a:rPr lang="en-US" sz="2400" dirty="0"/>
              <a:t> = x</a:t>
            </a:r>
            <a:r>
              <a:rPr lang="en-US" sz="2400" baseline="-25000" dirty="0"/>
              <a:t>11</a:t>
            </a:r>
            <a:r>
              <a:rPr lang="en-US" sz="2400" dirty="0"/>
              <a:t> + x</a:t>
            </a:r>
            <a:r>
              <a:rPr lang="en-US" sz="2400" baseline="-25000" dirty="0"/>
              <a:t>12</a:t>
            </a:r>
            <a:endParaRPr lang="sv-SE" sz="2400" dirty="0"/>
          </a:p>
          <a:p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	p</a:t>
            </a:r>
            <a:r>
              <a:rPr lang="en-US" sz="2400" baseline="-25000" dirty="0"/>
              <a:t>2</a:t>
            </a:r>
            <a:r>
              <a:rPr lang="en-US" sz="2400" dirty="0"/>
              <a:t> = x</a:t>
            </a:r>
            <a:r>
              <a:rPr lang="en-US" sz="2400" baseline="-25000" dirty="0"/>
              <a:t>21</a:t>
            </a:r>
            <a:r>
              <a:rPr lang="en-US" sz="2400" dirty="0"/>
              <a:t> + x</a:t>
            </a:r>
            <a:r>
              <a:rPr lang="en-US" sz="2400" baseline="-25000" dirty="0"/>
              <a:t>22</a:t>
            </a:r>
            <a:endParaRPr lang="sv-SE" sz="2400" dirty="0"/>
          </a:p>
          <a:p>
            <a:r>
              <a:rPr lang="en-US" sz="2400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 	q</a:t>
            </a:r>
            <a:r>
              <a:rPr lang="en-US" sz="2400" baseline="-25000" dirty="0"/>
              <a:t>1</a:t>
            </a:r>
            <a:r>
              <a:rPr lang="en-US" sz="2400" dirty="0"/>
              <a:t> = x</a:t>
            </a:r>
            <a:r>
              <a:rPr lang="en-US" sz="2400" baseline="-25000" dirty="0"/>
              <a:t>11</a:t>
            </a:r>
            <a:r>
              <a:rPr lang="en-US" sz="2400" dirty="0"/>
              <a:t> + x</a:t>
            </a:r>
            <a:r>
              <a:rPr lang="en-US" sz="2400" baseline="-25000" dirty="0"/>
              <a:t>21</a:t>
            </a:r>
            <a:endParaRPr lang="sv-SE" sz="2400" dirty="0"/>
          </a:p>
          <a:p>
            <a:r>
              <a:rPr lang="en-US" sz="2400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	q</a:t>
            </a:r>
            <a:r>
              <a:rPr lang="en-US" sz="2400" baseline="-25000" dirty="0"/>
              <a:t>2</a:t>
            </a:r>
            <a:r>
              <a:rPr lang="en-US" sz="2400" dirty="0"/>
              <a:t> = x</a:t>
            </a:r>
            <a:r>
              <a:rPr lang="en-US" sz="2400" baseline="-25000" dirty="0"/>
              <a:t>12</a:t>
            </a:r>
            <a:r>
              <a:rPr lang="en-US" sz="2400" dirty="0"/>
              <a:t> +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22</a:t>
            </a:r>
            <a:endParaRPr lang="sv-SE" sz="2400" dirty="0"/>
          </a:p>
        </p:txBody>
      </p:sp>
      <p:sp>
        <p:nvSpPr>
          <p:cNvPr id="7" name="textruta 6"/>
          <p:cNvSpPr txBox="1"/>
          <p:nvPr/>
        </p:nvSpPr>
        <p:spPr>
          <a:xfrm>
            <a:off x="395536" y="5085184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v-SE" sz="2800" dirty="0"/>
              <a:t>D = x</a:t>
            </a:r>
            <a:r>
              <a:rPr lang="sv-SE" sz="2800" baseline="-25000" dirty="0"/>
              <a:t>11</a:t>
            </a:r>
            <a:r>
              <a:rPr lang="sv-SE" sz="2800" dirty="0"/>
              <a:t>x</a:t>
            </a:r>
            <a:r>
              <a:rPr lang="sv-SE" sz="2800" baseline="-25000" dirty="0"/>
              <a:t>22</a:t>
            </a:r>
            <a:r>
              <a:rPr lang="sv-SE" sz="2800" baseline="30000" dirty="0"/>
              <a:t> </a:t>
            </a:r>
            <a:r>
              <a:rPr lang="sv-SE" sz="2800" dirty="0"/>
              <a:t>– </a:t>
            </a:r>
            <a:r>
              <a:rPr lang="sv-SE" sz="2800" dirty="0" smtClean="0"/>
              <a:t>x</a:t>
            </a:r>
            <a:r>
              <a:rPr lang="sv-SE" sz="2800" baseline="-25000" dirty="0" smtClean="0"/>
              <a:t>12</a:t>
            </a:r>
            <a:r>
              <a:rPr lang="sv-SE" sz="2800" dirty="0" smtClean="0"/>
              <a:t>x</a:t>
            </a:r>
            <a:r>
              <a:rPr lang="sv-SE" sz="2800" baseline="-25000" dirty="0" smtClean="0"/>
              <a:t>21</a:t>
            </a:r>
            <a:endParaRPr lang="sv-SE" sz="2800" baseline="-25000" dirty="0"/>
          </a:p>
        </p:txBody>
      </p:sp>
      <p:sp>
        <p:nvSpPr>
          <p:cNvPr id="8" name="textruta 7"/>
          <p:cNvSpPr txBox="1"/>
          <p:nvPr/>
        </p:nvSpPr>
        <p:spPr>
          <a:xfrm>
            <a:off x="755576" y="594928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/>
              <a:t>D’ = D/D</a:t>
            </a:r>
            <a:r>
              <a:rPr lang="sv-SE" sz="2800" b="1" baseline="30000" dirty="0"/>
              <a:t>max			</a:t>
            </a:r>
            <a:r>
              <a:rPr lang="sv-SE" sz="2800" b="1" dirty="0"/>
              <a:t>r</a:t>
            </a:r>
            <a:r>
              <a:rPr lang="sv-SE" sz="2800" b="1" baseline="30000" dirty="0"/>
              <a:t>2 </a:t>
            </a:r>
            <a:r>
              <a:rPr lang="sv-SE" sz="2800" b="1" dirty="0"/>
              <a:t>= D</a:t>
            </a:r>
            <a:r>
              <a:rPr lang="sv-SE" sz="2800" b="1" baseline="30000" dirty="0"/>
              <a:t>2</a:t>
            </a:r>
            <a:r>
              <a:rPr lang="sv-SE" sz="2800" b="1" dirty="0"/>
              <a:t>/[p</a:t>
            </a:r>
            <a:r>
              <a:rPr lang="sv-SE" sz="2800" b="1" baseline="-25000" dirty="0"/>
              <a:t>1</a:t>
            </a:r>
            <a:r>
              <a:rPr lang="sv-SE" sz="2800" b="1" dirty="0"/>
              <a:t>p</a:t>
            </a:r>
            <a:r>
              <a:rPr lang="sv-SE" sz="2800" b="1" baseline="-25000" dirty="0"/>
              <a:t>2</a:t>
            </a:r>
            <a:r>
              <a:rPr lang="sv-SE" sz="2800" b="1" dirty="0"/>
              <a:t>q</a:t>
            </a:r>
            <a:r>
              <a:rPr lang="sv-SE" sz="2800" b="1" baseline="-25000" dirty="0"/>
              <a:t>1</a:t>
            </a:r>
            <a:r>
              <a:rPr lang="sv-SE" sz="2800" b="1" dirty="0"/>
              <a:t>q</a:t>
            </a:r>
            <a:r>
              <a:rPr lang="sv-SE" sz="2800" b="1" baseline="-25000" dirty="0"/>
              <a:t>2</a:t>
            </a:r>
            <a:r>
              <a:rPr lang="sv-SE" sz="2800" b="1" dirty="0"/>
              <a:t>] 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xmlns="" val="4682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5496" y="1196752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u="sng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Delprojekt 1:</a:t>
            </a:r>
          </a:p>
          <a:p>
            <a:pPr algn="ctr"/>
            <a:r>
              <a:rPr lang="sv-SE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Varianter i kväveoxidsyntas-generna (NOS</a:t>
            </a:r>
            <a:r>
              <a:rPr lang="sv-SE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) är </a:t>
            </a:r>
            <a:r>
              <a:rPr lang="sv-SE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associerade med kranskärlssjukdom (CHD) och hypertoni i INTERGENE-studien</a:t>
            </a:r>
            <a:endParaRPr lang="sv-SE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1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1512168" cy="864096"/>
          </a:xfr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z="4000" b="1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</a:rPr>
              <a:t>NOS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sv-SE" sz="3000" dirty="0" err="1" smtClean="0"/>
              <a:t>Nitric</a:t>
            </a:r>
            <a:r>
              <a:rPr lang="sv-SE" sz="3000" dirty="0" smtClean="0"/>
              <a:t> </a:t>
            </a:r>
            <a:r>
              <a:rPr lang="sv-SE" sz="3000" dirty="0" err="1" smtClean="0"/>
              <a:t>oxide</a:t>
            </a:r>
            <a:r>
              <a:rPr lang="sv-SE" sz="3000" dirty="0" smtClean="0"/>
              <a:t> synthase (kväveoxidsyntas)</a:t>
            </a:r>
          </a:p>
          <a:p>
            <a:r>
              <a:rPr lang="sv-SE" sz="3000" dirty="0" smtClean="0"/>
              <a:t>3 typer: neuronalt, </a:t>
            </a:r>
            <a:r>
              <a:rPr lang="sv-SE" sz="3000" dirty="0" err="1" smtClean="0"/>
              <a:t>inducibelt</a:t>
            </a:r>
            <a:r>
              <a:rPr lang="sv-SE" sz="3000" dirty="0" smtClean="0"/>
              <a:t> och </a:t>
            </a:r>
            <a:r>
              <a:rPr lang="sv-SE" sz="3000" dirty="0"/>
              <a:t>endotelialt </a:t>
            </a:r>
            <a:endParaRPr lang="sv-SE" sz="3000" dirty="0" smtClean="0"/>
          </a:p>
          <a:p>
            <a:r>
              <a:rPr lang="sv-SE" sz="3000" dirty="0" smtClean="0"/>
              <a:t>nNOS </a:t>
            </a:r>
            <a:r>
              <a:rPr lang="sv-SE" sz="3000" dirty="0"/>
              <a:t>– </a:t>
            </a:r>
            <a:r>
              <a:rPr lang="sv-SE" sz="3000" i="1" dirty="0"/>
              <a:t>NOS1</a:t>
            </a:r>
            <a:r>
              <a:rPr lang="sv-SE" sz="3000" dirty="0"/>
              <a:t>, iNOS – </a:t>
            </a:r>
            <a:r>
              <a:rPr lang="sv-SE" sz="3000" i="1" dirty="0"/>
              <a:t>NOS2</a:t>
            </a:r>
            <a:r>
              <a:rPr lang="sv-SE" sz="3000" dirty="0"/>
              <a:t>, eNOS – </a:t>
            </a:r>
            <a:r>
              <a:rPr lang="sv-SE" sz="3000" i="1" dirty="0"/>
              <a:t>NOS3</a:t>
            </a:r>
          </a:p>
          <a:p>
            <a:r>
              <a:rPr lang="sv-SE" sz="3000" dirty="0" smtClean="0"/>
              <a:t>Neuronalt </a:t>
            </a:r>
            <a:r>
              <a:rPr lang="sv-SE" sz="3000" dirty="0"/>
              <a:t>NOS fungerar t.ex. som </a:t>
            </a:r>
            <a:r>
              <a:rPr lang="sv-SE" sz="3000" dirty="0" err="1"/>
              <a:t>neurotransmitter</a:t>
            </a:r>
            <a:r>
              <a:rPr lang="sv-SE" sz="3000" dirty="0"/>
              <a:t> i hjärnan</a:t>
            </a:r>
          </a:p>
          <a:p>
            <a:r>
              <a:rPr lang="sv-SE" sz="3000" dirty="0" err="1" smtClean="0"/>
              <a:t>Inducibelt</a:t>
            </a:r>
            <a:r>
              <a:rPr lang="sv-SE" sz="3000" dirty="0" smtClean="0"/>
              <a:t> NOS uttrycks vid t.ex. inflammation</a:t>
            </a:r>
          </a:p>
          <a:p>
            <a:r>
              <a:rPr lang="sv-SE" sz="3000" dirty="0" smtClean="0"/>
              <a:t>Endotelialt NOS påverkar t.ex. blodtryck</a:t>
            </a:r>
          </a:p>
          <a:p>
            <a:endParaRPr lang="sv-SE" sz="3000" dirty="0"/>
          </a:p>
          <a:p>
            <a:r>
              <a:rPr lang="sv-SE" sz="3000" dirty="0" smtClean="0"/>
              <a:t>Tidigare forskning har visat på samband mellan NO/NOS-generna och kardiovaskulära utfall, men det är oklart hur och vilka genetiska förändringar som påverkar</a:t>
            </a:r>
          </a:p>
          <a:p>
            <a:endParaRPr lang="sv-SE" sz="3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3" y="0"/>
            <a:ext cx="2483767" cy="18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308304" y="1878611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dirty="0" smtClean="0"/>
              <a:t>eNOS</a:t>
            </a:r>
            <a:br>
              <a:rPr lang="de-DE" sz="1400" dirty="0" smtClean="0"/>
            </a:br>
            <a:r>
              <a:rPr lang="de-DE" sz="1000" dirty="0" smtClean="0"/>
              <a:t>Bild: </a:t>
            </a:r>
            <a:r>
              <a:rPr lang="de-DE" sz="1000" dirty="0" err="1" smtClean="0"/>
              <a:t>Zemojtel</a:t>
            </a:r>
            <a:r>
              <a:rPr lang="de-DE" sz="1000" dirty="0" smtClean="0"/>
              <a:t> et. Al (2003)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xmlns="" val="4746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na2">
      <a:majorFont>
        <a:latin typeface="Franklin Gothic Book"/>
        <a:ea typeface=""/>
        <a:cs typeface=""/>
      </a:majorFont>
      <a:minorFont>
        <a:latin typeface="Perpet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1807</Words>
  <Application>Microsoft Office PowerPoint</Application>
  <PresentationFormat>On-screen Show (4:3)</PresentationFormat>
  <Paragraphs>580</Paragraphs>
  <Slides>31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Office-tema</vt:lpstr>
      <vt:lpstr>Dokument</vt:lpstr>
      <vt:lpstr>Gen-miljöinteraktioner i kardiovaskulär sjukdom – NOS- och GST-gener samt luftföroreningar från trafik</vt:lpstr>
      <vt:lpstr>Projektets syfte</vt:lpstr>
      <vt:lpstr>Studiepopulation</vt:lpstr>
      <vt:lpstr>Vad är en SNP?</vt:lpstr>
      <vt:lpstr>Genetisk modell</vt:lpstr>
      <vt:lpstr>Linkage disequilibrium (LD)</vt:lpstr>
      <vt:lpstr>Mått på LD</vt:lpstr>
      <vt:lpstr>Slide 8</vt:lpstr>
      <vt:lpstr>NOS</vt:lpstr>
      <vt:lpstr>Syfte &amp; metod</vt:lpstr>
      <vt:lpstr>Demografi</vt:lpstr>
      <vt:lpstr>Metod, forts.</vt:lpstr>
      <vt:lpstr>Slide 13</vt:lpstr>
      <vt:lpstr>Resultat – CHD </vt:lpstr>
      <vt:lpstr>Resultat – hypertoni </vt:lpstr>
      <vt:lpstr>Resultat – haplotypanalys </vt:lpstr>
      <vt:lpstr>Diskussion</vt:lpstr>
      <vt:lpstr>Slide 18</vt:lpstr>
      <vt:lpstr>GST</vt:lpstr>
      <vt:lpstr>Delprojekt 2:  Frågeställningar</vt:lpstr>
      <vt:lpstr>Trafikrelaterade luftföroreningar - exponeringsdata</vt:lpstr>
      <vt:lpstr>Databehandling</vt:lpstr>
      <vt:lpstr>Resultat –  luftföroreningsexponering</vt:lpstr>
      <vt:lpstr>Resultat – GST-gener</vt:lpstr>
      <vt:lpstr>Resultat – interaktion</vt:lpstr>
      <vt:lpstr>Diskussion</vt:lpstr>
      <vt:lpstr>Epidemiologi: statistiker &amp; läkare</vt:lpstr>
      <vt:lpstr>Hur bygger man en modell?</vt:lpstr>
      <vt:lpstr>Hur många kovariater kan/ska/bör man ha?</vt:lpstr>
      <vt:lpstr>Hur beräknar man interaktion?</vt:lpstr>
      <vt:lpstr>Tack!</vt:lpstr>
    </vt:vector>
  </TitlesOfParts>
  <Company>Göteborgs Universitet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basis for the association of air pollution to cardiovascular diseases  – gene-environment interaction studies</dc:title>
  <dc:creator>Anna Levinsson</dc:creator>
  <cp:lastModifiedBy>Anastasia</cp:lastModifiedBy>
  <cp:revision>87</cp:revision>
  <dcterms:created xsi:type="dcterms:W3CDTF">2012-11-19T11:54:47Z</dcterms:created>
  <dcterms:modified xsi:type="dcterms:W3CDTF">2013-03-18T19:47:22Z</dcterms:modified>
</cp:coreProperties>
</file>