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04" r:id="rId2"/>
    <p:sldId id="311" r:id="rId3"/>
    <p:sldId id="305" r:id="rId4"/>
    <p:sldId id="306" r:id="rId5"/>
    <p:sldId id="307" r:id="rId6"/>
    <p:sldId id="308" r:id="rId7"/>
    <p:sldId id="310" r:id="rId8"/>
    <p:sldId id="309" r:id="rId9"/>
    <p:sldId id="301" r:id="rId10"/>
    <p:sldId id="302" r:id="rId11"/>
    <p:sldId id="312" r:id="rId12"/>
    <p:sldId id="313" r:id="rId13"/>
    <p:sldId id="338" r:id="rId14"/>
    <p:sldId id="316" r:id="rId15"/>
    <p:sldId id="350" r:id="rId16"/>
    <p:sldId id="349" r:id="rId17"/>
    <p:sldId id="317" r:id="rId18"/>
    <p:sldId id="320" r:id="rId19"/>
    <p:sldId id="322" r:id="rId20"/>
    <p:sldId id="351" r:id="rId21"/>
    <p:sldId id="342" r:id="rId22"/>
    <p:sldId id="352" r:id="rId23"/>
  </p:sldIdLst>
  <p:sldSz cx="9144000" cy="6858000" type="screen4x3"/>
  <p:notesSz cx="7099300" cy="1023461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1"/>
        </a:solidFill>
        <a:latin typeface="Gill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1"/>
        </a:solidFill>
        <a:latin typeface="Gill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1"/>
        </a:solidFill>
        <a:latin typeface="Gill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1"/>
        </a:solidFill>
        <a:latin typeface="Gill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accent1"/>
        </a:solidFill>
        <a:latin typeface="GillSans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accent1"/>
        </a:solidFill>
        <a:latin typeface="GillSans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accent1"/>
        </a:solidFill>
        <a:latin typeface="GillSans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accent1"/>
        </a:solidFill>
        <a:latin typeface="GillSans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accent1"/>
        </a:solidFill>
        <a:latin typeface="Gill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70052"/>
    <a:srgbClr val="DE00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1631" autoAdjust="0"/>
  </p:normalViewPr>
  <p:slideViewPr>
    <p:cSldViewPr snapToGrid="0">
      <p:cViewPr>
        <p:scale>
          <a:sx n="81" d="100"/>
          <a:sy n="81" d="100"/>
        </p:scale>
        <p:origin x="-2432" y="-60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1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71E56-1880-4676-BB1D-FADCBEC9861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DFF60F-0F5F-45D3-B721-0F4DBB4B05EE}">
      <dgm:prSet phldrT="[Text]"/>
      <dgm:spPr/>
      <dgm:t>
        <a:bodyPr/>
        <a:lstStyle/>
        <a:p>
          <a:r>
            <a:rPr lang="sv-SE" dirty="0" smtClean="0"/>
            <a:t>Bostadsområde A</a:t>
          </a:r>
          <a:endParaRPr lang="sv-SE" dirty="0"/>
        </a:p>
      </dgm:t>
    </dgm:pt>
    <dgm:pt modelId="{65731E07-7DA4-42FC-9866-17F6F7FFC507}" type="parTrans" cxnId="{F2846C1D-28A5-417B-B0BD-9B2ED0E998CC}">
      <dgm:prSet/>
      <dgm:spPr/>
      <dgm:t>
        <a:bodyPr/>
        <a:lstStyle/>
        <a:p>
          <a:endParaRPr lang="sv-SE"/>
        </a:p>
      </dgm:t>
    </dgm:pt>
    <dgm:pt modelId="{4A99C345-C6D3-483B-BB0D-63B8783874F5}" type="sibTrans" cxnId="{F2846C1D-28A5-417B-B0BD-9B2ED0E998CC}">
      <dgm:prSet/>
      <dgm:spPr/>
      <dgm:t>
        <a:bodyPr/>
        <a:lstStyle/>
        <a:p>
          <a:endParaRPr lang="sv-SE"/>
        </a:p>
      </dgm:t>
    </dgm:pt>
    <dgm:pt modelId="{08F41E23-EE0F-4BA1-9EE3-5B73D34BDAD7}">
      <dgm:prSet phldrT="[Text]"/>
      <dgm:spPr/>
      <dgm:t>
        <a:bodyPr/>
        <a:lstStyle/>
        <a:p>
          <a:r>
            <a:rPr lang="sv-SE" dirty="0" smtClean="0"/>
            <a:t>Individ 1</a:t>
          </a:r>
          <a:endParaRPr lang="sv-SE" dirty="0"/>
        </a:p>
      </dgm:t>
    </dgm:pt>
    <dgm:pt modelId="{C69E2E10-E869-4C3C-B89B-3BC85C0E1F16}" type="parTrans" cxnId="{511FE132-F9EF-44CE-B0E9-EC0EE8F487DD}">
      <dgm:prSet/>
      <dgm:spPr/>
      <dgm:t>
        <a:bodyPr/>
        <a:lstStyle/>
        <a:p>
          <a:endParaRPr lang="sv-SE"/>
        </a:p>
      </dgm:t>
    </dgm:pt>
    <dgm:pt modelId="{A8E4DD35-4F6F-428C-BF9F-0FF0AB4633CB}" type="sibTrans" cxnId="{511FE132-F9EF-44CE-B0E9-EC0EE8F487DD}">
      <dgm:prSet/>
      <dgm:spPr/>
      <dgm:t>
        <a:bodyPr/>
        <a:lstStyle/>
        <a:p>
          <a:endParaRPr lang="sv-SE"/>
        </a:p>
      </dgm:t>
    </dgm:pt>
    <dgm:pt modelId="{9E37E40B-C9A8-4152-BB5E-E8240A36029D}">
      <dgm:prSet phldrT="[Text]"/>
      <dgm:spPr/>
      <dgm:t>
        <a:bodyPr/>
        <a:lstStyle/>
        <a:p>
          <a:r>
            <a:rPr lang="sv-SE" dirty="0" smtClean="0"/>
            <a:t>Individ 2</a:t>
          </a:r>
          <a:endParaRPr lang="sv-SE" dirty="0"/>
        </a:p>
      </dgm:t>
    </dgm:pt>
    <dgm:pt modelId="{3E4D9EF5-9714-415F-B9E1-DDCF3D192100}" type="parTrans" cxnId="{A19C2458-B8A2-46E3-AB6B-AFECB95F9526}">
      <dgm:prSet/>
      <dgm:spPr/>
      <dgm:t>
        <a:bodyPr/>
        <a:lstStyle/>
        <a:p>
          <a:endParaRPr lang="sv-SE"/>
        </a:p>
      </dgm:t>
    </dgm:pt>
    <dgm:pt modelId="{4DFEB3E3-353F-42A8-9994-F6C5499396BF}" type="sibTrans" cxnId="{A19C2458-B8A2-46E3-AB6B-AFECB95F9526}">
      <dgm:prSet/>
      <dgm:spPr/>
      <dgm:t>
        <a:bodyPr/>
        <a:lstStyle/>
        <a:p>
          <a:endParaRPr lang="sv-SE"/>
        </a:p>
      </dgm:t>
    </dgm:pt>
    <dgm:pt modelId="{223DE458-D8C4-42E4-9129-D97BFAA65A6D}" type="pres">
      <dgm:prSet presAssocID="{0AF71E56-1880-4676-BB1D-FADCBEC986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0B527BBC-2505-448D-A49B-0C3CD9AC0247}" type="pres">
      <dgm:prSet presAssocID="{18DFF60F-0F5F-45D3-B721-0F4DBB4B05EE}" presName="hierRoot1" presStyleCnt="0">
        <dgm:presLayoutVars>
          <dgm:hierBranch val="init"/>
        </dgm:presLayoutVars>
      </dgm:prSet>
      <dgm:spPr/>
    </dgm:pt>
    <dgm:pt modelId="{6622A638-27B4-44A0-9997-814EF74C786B}" type="pres">
      <dgm:prSet presAssocID="{18DFF60F-0F5F-45D3-B721-0F4DBB4B05EE}" presName="rootComposite1" presStyleCnt="0"/>
      <dgm:spPr/>
    </dgm:pt>
    <dgm:pt modelId="{6E54D303-BEF3-4159-B442-B7F62F57BFEF}" type="pres">
      <dgm:prSet presAssocID="{18DFF60F-0F5F-45D3-B721-0F4DBB4B05E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764F211-9BBF-46D9-B7AE-7974C2694B2D}" type="pres">
      <dgm:prSet presAssocID="{18DFF60F-0F5F-45D3-B721-0F4DBB4B05EE}" presName="rootConnector1" presStyleLbl="node1" presStyleIdx="0" presStyleCnt="0"/>
      <dgm:spPr/>
      <dgm:t>
        <a:bodyPr/>
        <a:lstStyle/>
        <a:p>
          <a:endParaRPr lang="sv-SE"/>
        </a:p>
      </dgm:t>
    </dgm:pt>
    <dgm:pt modelId="{894DF237-2446-4C06-9B11-782F399E46AD}" type="pres">
      <dgm:prSet presAssocID="{18DFF60F-0F5F-45D3-B721-0F4DBB4B05EE}" presName="hierChild2" presStyleCnt="0"/>
      <dgm:spPr/>
    </dgm:pt>
    <dgm:pt modelId="{72F5A927-5F30-45BE-9082-BC5E302A6F8C}" type="pres">
      <dgm:prSet presAssocID="{C69E2E10-E869-4C3C-B89B-3BC85C0E1F16}" presName="Name37" presStyleLbl="parChTrans1D2" presStyleIdx="0" presStyleCnt="2"/>
      <dgm:spPr/>
      <dgm:t>
        <a:bodyPr/>
        <a:lstStyle/>
        <a:p>
          <a:endParaRPr lang="sv-SE"/>
        </a:p>
      </dgm:t>
    </dgm:pt>
    <dgm:pt modelId="{477C144E-F449-4DA0-B2BC-DCDA38E4FF80}" type="pres">
      <dgm:prSet presAssocID="{08F41E23-EE0F-4BA1-9EE3-5B73D34BDAD7}" presName="hierRoot2" presStyleCnt="0">
        <dgm:presLayoutVars>
          <dgm:hierBranch val="init"/>
        </dgm:presLayoutVars>
      </dgm:prSet>
      <dgm:spPr/>
    </dgm:pt>
    <dgm:pt modelId="{36DE642B-2964-481C-998F-C6A682BE15C4}" type="pres">
      <dgm:prSet presAssocID="{08F41E23-EE0F-4BA1-9EE3-5B73D34BDAD7}" presName="rootComposite" presStyleCnt="0"/>
      <dgm:spPr/>
    </dgm:pt>
    <dgm:pt modelId="{3EDEF1EE-9F94-481C-8604-3F308AB72563}" type="pres">
      <dgm:prSet presAssocID="{08F41E23-EE0F-4BA1-9EE3-5B73D34BDAD7}" presName="rootText" presStyleLbl="node2" presStyleIdx="0" presStyleCnt="2" custLinFactNeighborX="-3027" custLinFactNeighborY="-17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79F980C-368C-4B5C-A2D4-9140ED0DAEE8}" type="pres">
      <dgm:prSet presAssocID="{08F41E23-EE0F-4BA1-9EE3-5B73D34BDAD7}" presName="rootConnector" presStyleLbl="node2" presStyleIdx="0" presStyleCnt="2"/>
      <dgm:spPr/>
      <dgm:t>
        <a:bodyPr/>
        <a:lstStyle/>
        <a:p>
          <a:endParaRPr lang="sv-SE"/>
        </a:p>
      </dgm:t>
    </dgm:pt>
    <dgm:pt modelId="{3FE6A435-2F59-4F63-AB5A-2497415375BD}" type="pres">
      <dgm:prSet presAssocID="{08F41E23-EE0F-4BA1-9EE3-5B73D34BDAD7}" presName="hierChild4" presStyleCnt="0"/>
      <dgm:spPr/>
    </dgm:pt>
    <dgm:pt modelId="{01F2A223-0AC4-4024-A0B6-00E38FE3F062}" type="pres">
      <dgm:prSet presAssocID="{08F41E23-EE0F-4BA1-9EE3-5B73D34BDAD7}" presName="hierChild5" presStyleCnt="0"/>
      <dgm:spPr/>
    </dgm:pt>
    <dgm:pt modelId="{5404EE99-307F-499D-97F2-9087035DFA8B}" type="pres">
      <dgm:prSet presAssocID="{3E4D9EF5-9714-415F-B9E1-DDCF3D192100}" presName="Name37" presStyleLbl="parChTrans1D2" presStyleIdx="1" presStyleCnt="2"/>
      <dgm:spPr/>
      <dgm:t>
        <a:bodyPr/>
        <a:lstStyle/>
        <a:p>
          <a:endParaRPr lang="sv-SE"/>
        </a:p>
      </dgm:t>
    </dgm:pt>
    <dgm:pt modelId="{D05BA9C8-A0D1-4933-A9D1-916893D186C4}" type="pres">
      <dgm:prSet presAssocID="{9E37E40B-C9A8-4152-BB5E-E8240A36029D}" presName="hierRoot2" presStyleCnt="0">
        <dgm:presLayoutVars>
          <dgm:hierBranch val="init"/>
        </dgm:presLayoutVars>
      </dgm:prSet>
      <dgm:spPr/>
    </dgm:pt>
    <dgm:pt modelId="{0466FAE2-A28C-43D3-88C4-864F677A57DB}" type="pres">
      <dgm:prSet presAssocID="{9E37E40B-C9A8-4152-BB5E-E8240A36029D}" presName="rootComposite" presStyleCnt="0"/>
      <dgm:spPr/>
    </dgm:pt>
    <dgm:pt modelId="{C9C8A149-FD58-435D-B678-DF82D4E671AC}" type="pres">
      <dgm:prSet presAssocID="{9E37E40B-C9A8-4152-BB5E-E8240A3602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C8281AE-1B5D-42F9-85AF-8F384106C366}" type="pres">
      <dgm:prSet presAssocID="{9E37E40B-C9A8-4152-BB5E-E8240A36029D}" presName="rootConnector" presStyleLbl="node2" presStyleIdx="1" presStyleCnt="2"/>
      <dgm:spPr/>
      <dgm:t>
        <a:bodyPr/>
        <a:lstStyle/>
        <a:p>
          <a:endParaRPr lang="sv-SE"/>
        </a:p>
      </dgm:t>
    </dgm:pt>
    <dgm:pt modelId="{DF071970-E377-4D91-8A70-15D8F1F5BF71}" type="pres">
      <dgm:prSet presAssocID="{9E37E40B-C9A8-4152-BB5E-E8240A36029D}" presName="hierChild4" presStyleCnt="0"/>
      <dgm:spPr/>
    </dgm:pt>
    <dgm:pt modelId="{12D83E32-C597-49F3-8049-E65E298B95AA}" type="pres">
      <dgm:prSet presAssocID="{9E37E40B-C9A8-4152-BB5E-E8240A36029D}" presName="hierChild5" presStyleCnt="0"/>
      <dgm:spPr/>
    </dgm:pt>
    <dgm:pt modelId="{B24412D0-0DA3-4B55-A1C4-C0E4B858F1DF}" type="pres">
      <dgm:prSet presAssocID="{18DFF60F-0F5F-45D3-B721-0F4DBB4B05EE}" presName="hierChild3" presStyleCnt="0"/>
      <dgm:spPr/>
    </dgm:pt>
  </dgm:ptLst>
  <dgm:cxnLst>
    <dgm:cxn modelId="{38D6D4C2-A378-1343-9160-4489ACDC744C}" type="presOf" srcId="{9E37E40B-C9A8-4152-BB5E-E8240A36029D}" destId="{EC8281AE-1B5D-42F9-85AF-8F384106C366}" srcOrd="1" destOrd="0" presId="urn:microsoft.com/office/officeart/2005/8/layout/orgChart1"/>
    <dgm:cxn modelId="{AA0F0FB4-6618-694F-9BE9-A9A75FEF909B}" type="presOf" srcId="{0AF71E56-1880-4676-BB1D-FADCBEC98611}" destId="{223DE458-D8C4-42E4-9129-D97BFAA65A6D}" srcOrd="0" destOrd="0" presId="urn:microsoft.com/office/officeart/2005/8/layout/orgChart1"/>
    <dgm:cxn modelId="{4FF50798-A6D7-EE43-B14C-D21313BDF972}" type="presOf" srcId="{9E37E40B-C9A8-4152-BB5E-E8240A36029D}" destId="{C9C8A149-FD58-435D-B678-DF82D4E671AC}" srcOrd="0" destOrd="0" presId="urn:microsoft.com/office/officeart/2005/8/layout/orgChart1"/>
    <dgm:cxn modelId="{8C5C5F10-639B-4242-9D3F-7BBFC4A1A289}" type="presOf" srcId="{08F41E23-EE0F-4BA1-9EE3-5B73D34BDAD7}" destId="{3EDEF1EE-9F94-481C-8604-3F308AB72563}" srcOrd="0" destOrd="0" presId="urn:microsoft.com/office/officeart/2005/8/layout/orgChart1"/>
    <dgm:cxn modelId="{511FE132-F9EF-44CE-B0E9-EC0EE8F487DD}" srcId="{18DFF60F-0F5F-45D3-B721-0F4DBB4B05EE}" destId="{08F41E23-EE0F-4BA1-9EE3-5B73D34BDAD7}" srcOrd="0" destOrd="0" parTransId="{C69E2E10-E869-4C3C-B89B-3BC85C0E1F16}" sibTransId="{A8E4DD35-4F6F-428C-BF9F-0FF0AB4633CB}"/>
    <dgm:cxn modelId="{5F670D67-B40C-CE41-A7BA-FE794C2BF982}" type="presOf" srcId="{C69E2E10-E869-4C3C-B89B-3BC85C0E1F16}" destId="{72F5A927-5F30-45BE-9082-BC5E302A6F8C}" srcOrd="0" destOrd="0" presId="urn:microsoft.com/office/officeart/2005/8/layout/orgChart1"/>
    <dgm:cxn modelId="{8FF3FEC5-A38D-6745-AA09-5CD69EF5962B}" type="presOf" srcId="{18DFF60F-0F5F-45D3-B721-0F4DBB4B05EE}" destId="{B764F211-9BBF-46D9-B7AE-7974C2694B2D}" srcOrd="1" destOrd="0" presId="urn:microsoft.com/office/officeart/2005/8/layout/orgChart1"/>
    <dgm:cxn modelId="{C96E73E5-BC62-1841-A67B-4DC4CE8DBB6C}" type="presOf" srcId="{08F41E23-EE0F-4BA1-9EE3-5B73D34BDAD7}" destId="{E79F980C-368C-4B5C-A2D4-9140ED0DAEE8}" srcOrd="1" destOrd="0" presId="urn:microsoft.com/office/officeart/2005/8/layout/orgChart1"/>
    <dgm:cxn modelId="{0963B014-7EDA-C64F-9B8C-288CCACF9576}" type="presOf" srcId="{3E4D9EF5-9714-415F-B9E1-DDCF3D192100}" destId="{5404EE99-307F-499D-97F2-9087035DFA8B}" srcOrd="0" destOrd="0" presId="urn:microsoft.com/office/officeart/2005/8/layout/orgChart1"/>
    <dgm:cxn modelId="{F2846C1D-28A5-417B-B0BD-9B2ED0E998CC}" srcId="{0AF71E56-1880-4676-BB1D-FADCBEC98611}" destId="{18DFF60F-0F5F-45D3-B721-0F4DBB4B05EE}" srcOrd="0" destOrd="0" parTransId="{65731E07-7DA4-42FC-9866-17F6F7FFC507}" sibTransId="{4A99C345-C6D3-483B-BB0D-63B8783874F5}"/>
    <dgm:cxn modelId="{A19C2458-B8A2-46E3-AB6B-AFECB95F9526}" srcId="{18DFF60F-0F5F-45D3-B721-0F4DBB4B05EE}" destId="{9E37E40B-C9A8-4152-BB5E-E8240A36029D}" srcOrd="1" destOrd="0" parTransId="{3E4D9EF5-9714-415F-B9E1-DDCF3D192100}" sibTransId="{4DFEB3E3-353F-42A8-9994-F6C5499396BF}"/>
    <dgm:cxn modelId="{816EB1D4-0F56-F64C-8787-8821419304FC}" type="presOf" srcId="{18DFF60F-0F5F-45D3-B721-0F4DBB4B05EE}" destId="{6E54D303-BEF3-4159-B442-B7F62F57BFEF}" srcOrd="0" destOrd="0" presId="urn:microsoft.com/office/officeart/2005/8/layout/orgChart1"/>
    <dgm:cxn modelId="{5F13046A-3639-3B46-A7F2-B68852ECD533}" type="presParOf" srcId="{223DE458-D8C4-42E4-9129-D97BFAA65A6D}" destId="{0B527BBC-2505-448D-A49B-0C3CD9AC0247}" srcOrd="0" destOrd="0" presId="urn:microsoft.com/office/officeart/2005/8/layout/orgChart1"/>
    <dgm:cxn modelId="{A613966C-89A0-2741-8524-D5A0C9C023AE}" type="presParOf" srcId="{0B527BBC-2505-448D-A49B-0C3CD9AC0247}" destId="{6622A638-27B4-44A0-9997-814EF74C786B}" srcOrd="0" destOrd="0" presId="urn:microsoft.com/office/officeart/2005/8/layout/orgChart1"/>
    <dgm:cxn modelId="{AB68C27B-084E-C44E-9847-6829A8DCAE7C}" type="presParOf" srcId="{6622A638-27B4-44A0-9997-814EF74C786B}" destId="{6E54D303-BEF3-4159-B442-B7F62F57BFEF}" srcOrd="0" destOrd="0" presId="urn:microsoft.com/office/officeart/2005/8/layout/orgChart1"/>
    <dgm:cxn modelId="{F6C26DE8-C2D9-C546-A13B-868E11B246C1}" type="presParOf" srcId="{6622A638-27B4-44A0-9997-814EF74C786B}" destId="{B764F211-9BBF-46D9-B7AE-7974C2694B2D}" srcOrd="1" destOrd="0" presId="urn:microsoft.com/office/officeart/2005/8/layout/orgChart1"/>
    <dgm:cxn modelId="{AF041122-CCC1-C644-ADDF-3AFDD5666BB7}" type="presParOf" srcId="{0B527BBC-2505-448D-A49B-0C3CD9AC0247}" destId="{894DF237-2446-4C06-9B11-782F399E46AD}" srcOrd="1" destOrd="0" presId="urn:microsoft.com/office/officeart/2005/8/layout/orgChart1"/>
    <dgm:cxn modelId="{D26C43B0-BC66-B74B-9108-6318233A397F}" type="presParOf" srcId="{894DF237-2446-4C06-9B11-782F399E46AD}" destId="{72F5A927-5F30-45BE-9082-BC5E302A6F8C}" srcOrd="0" destOrd="0" presId="urn:microsoft.com/office/officeart/2005/8/layout/orgChart1"/>
    <dgm:cxn modelId="{1FD70006-4755-4D47-A7AF-65CF9F9D3017}" type="presParOf" srcId="{894DF237-2446-4C06-9B11-782F399E46AD}" destId="{477C144E-F449-4DA0-B2BC-DCDA38E4FF80}" srcOrd="1" destOrd="0" presId="urn:microsoft.com/office/officeart/2005/8/layout/orgChart1"/>
    <dgm:cxn modelId="{200F7A38-EB0B-5448-AA9E-32167F5E3706}" type="presParOf" srcId="{477C144E-F449-4DA0-B2BC-DCDA38E4FF80}" destId="{36DE642B-2964-481C-998F-C6A682BE15C4}" srcOrd="0" destOrd="0" presId="urn:microsoft.com/office/officeart/2005/8/layout/orgChart1"/>
    <dgm:cxn modelId="{396E9CAD-0DB8-E546-BFC9-D65236008E30}" type="presParOf" srcId="{36DE642B-2964-481C-998F-C6A682BE15C4}" destId="{3EDEF1EE-9F94-481C-8604-3F308AB72563}" srcOrd="0" destOrd="0" presId="urn:microsoft.com/office/officeart/2005/8/layout/orgChart1"/>
    <dgm:cxn modelId="{032A582B-FDB1-E74C-9BEA-B7DB604E191E}" type="presParOf" srcId="{36DE642B-2964-481C-998F-C6A682BE15C4}" destId="{E79F980C-368C-4B5C-A2D4-9140ED0DAEE8}" srcOrd="1" destOrd="0" presId="urn:microsoft.com/office/officeart/2005/8/layout/orgChart1"/>
    <dgm:cxn modelId="{151FE050-7ADA-FE49-AF41-22E69A9193AA}" type="presParOf" srcId="{477C144E-F449-4DA0-B2BC-DCDA38E4FF80}" destId="{3FE6A435-2F59-4F63-AB5A-2497415375BD}" srcOrd="1" destOrd="0" presId="urn:microsoft.com/office/officeart/2005/8/layout/orgChart1"/>
    <dgm:cxn modelId="{475FD162-1B7D-EF40-85AC-41CCCD9108EB}" type="presParOf" srcId="{477C144E-F449-4DA0-B2BC-DCDA38E4FF80}" destId="{01F2A223-0AC4-4024-A0B6-00E38FE3F062}" srcOrd="2" destOrd="0" presId="urn:microsoft.com/office/officeart/2005/8/layout/orgChart1"/>
    <dgm:cxn modelId="{1A434664-67C1-EB49-8D6F-03E30F4D0A2F}" type="presParOf" srcId="{894DF237-2446-4C06-9B11-782F399E46AD}" destId="{5404EE99-307F-499D-97F2-9087035DFA8B}" srcOrd="2" destOrd="0" presId="urn:microsoft.com/office/officeart/2005/8/layout/orgChart1"/>
    <dgm:cxn modelId="{B509CB47-0EE4-F44C-B92D-2E1E2D2E1D87}" type="presParOf" srcId="{894DF237-2446-4C06-9B11-782F399E46AD}" destId="{D05BA9C8-A0D1-4933-A9D1-916893D186C4}" srcOrd="3" destOrd="0" presId="urn:microsoft.com/office/officeart/2005/8/layout/orgChart1"/>
    <dgm:cxn modelId="{71BE66DC-37F2-0441-B5DA-F741D7C38D99}" type="presParOf" srcId="{D05BA9C8-A0D1-4933-A9D1-916893D186C4}" destId="{0466FAE2-A28C-43D3-88C4-864F677A57DB}" srcOrd="0" destOrd="0" presId="urn:microsoft.com/office/officeart/2005/8/layout/orgChart1"/>
    <dgm:cxn modelId="{AA4FC2FC-CCD8-3A4A-9924-1A6A205051FB}" type="presParOf" srcId="{0466FAE2-A28C-43D3-88C4-864F677A57DB}" destId="{C9C8A149-FD58-435D-B678-DF82D4E671AC}" srcOrd="0" destOrd="0" presId="urn:microsoft.com/office/officeart/2005/8/layout/orgChart1"/>
    <dgm:cxn modelId="{0738E077-C385-5B43-A081-1C6E1C19853F}" type="presParOf" srcId="{0466FAE2-A28C-43D3-88C4-864F677A57DB}" destId="{EC8281AE-1B5D-42F9-85AF-8F384106C366}" srcOrd="1" destOrd="0" presId="urn:microsoft.com/office/officeart/2005/8/layout/orgChart1"/>
    <dgm:cxn modelId="{C832F1D9-0649-7E4A-815D-BC79BB93FD3D}" type="presParOf" srcId="{D05BA9C8-A0D1-4933-A9D1-916893D186C4}" destId="{DF071970-E377-4D91-8A70-15D8F1F5BF71}" srcOrd="1" destOrd="0" presId="urn:microsoft.com/office/officeart/2005/8/layout/orgChart1"/>
    <dgm:cxn modelId="{372608FE-6545-F94F-86DD-705CE4CEEB9A}" type="presParOf" srcId="{D05BA9C8-A0D1-4933-A9D1-916893D186C4}" destId="{12D83E32-C597-49F3-8049-E65E298B95AA}" srcOrd="2" destOrd="0" presId="urn:microsoft.com/office/officeart/2005/8/layout/orgChart1"/>
    <dgm:cxn modelId="{49DA6FF5-F29C-8F48-BB62-AA5A4D861D81}" type="presParOf" srcId="{0B527BBC-2505-448D-A49B-0C3CD9AC0247}" destId="{B24412D0-0DA3-4B55-A1C4-C0E4B858F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71E56-1880-4676-BB1D-FADCBEC9861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8DFF60F-0F5F-45D3-B721-0F4DBB4B05EE}">
      <dgm:prSet phldrT="[Text]"/>
      <dgm:spPr/>
      <dgm:t>
        <a:bodyPr/>
        <a:lstStyle/>
        <a:p>
          <a:r>
            <a:rPr lang="sv-SE" dirty="0" smtClean="0"/>
            <a:t>Bostadsområde B</a:t>
          </a:r>
          <a:endParaRPr lang="sv-SE" dirty="0"/>
        </a:p>
      </dgm:t>
    </dgm:pt>
    <dgm:pt modelId="{65731E07-7DA4-42FC-9866-17F6F7FFC507}" type="parTrans" cxnId="{F2846C1D-28A5-417B-B0BD-9B2ED0E998CC}">
      <dgm:prSet/>
      <dgm:spPr/>
      <dgm:t>
        <a:bodyPr/>
        <a:lstStyle/>
        <a:p>
          <a:endParaRPr lang="sv-SE"/>
        </a:p>
      </dgm:t>
    </dgm:pt>
    <dgm:pt modelId="{4A99C345-C6D3-483B-BB0D-63B8783874F5}" type="sibTrans" cxnId="{F2846C1D-28A5-417B-B0BD-9B2ED0E998CC}">
      <dgm:prSet/>
      <dgm:spPr/>
      <dgm:t>
        <a:bodyPr/>
        <a:lstStyle/>
        <a:p>
          <a:endParaRPr lang="sv-SE"/>
        </a:p>
      </dgm:t>
    </dgm:pt>
    <dgm:pt modelId="{08F41E23-EE0F-4BA1-9EE3-5B73D34BDAD7}">
      <dgm:prSet phldrT="[Text]"/>
      <dgm:spPr/>
      <dgm:t>
        <a:bodyPr/>
        <a:lstStyle/>
        <a:p>
          <a:r>
            <a:rPr lang="sv-SE" dirty="0" smtClean="0"/>
            <a:t>Individ 3</a:t>
          </a:r>
          <a:endParaRPr lang="sv-SE" dirty="0"/>
        </a:p>
      </dgm:t>
    </dgm:pt>
    <dgm:pt modelId="{C69E2E10-E869-4C3C-B89B-3BC85C0E1F16}" type="parTrans" cxnId="{511FE132-F9EF-44CE-B0E9-EC0EE8F487DD}">
      <dgm:prSet/>
      <dgm:spPr/>
      <dgm:t>
        <a:bodyPr/>
        <a:lstStyle/>
        <a:p>
          <a:endParaRPr lang="sv-SE"/>
        </a:p>
      </dgm:t>
    </dgm:pt>
    <dgm:pt modelId="{A8E4DD35-4F6F-428C-BF9F-0FF0AB4633CB}" type="sibTrans" cxnId="{511FE132-F9EF-44CE-B0E9-EC0EE8F487DD}">
      <dgm:prSet/>
      <dgm:spPr/>
      <dgm:t>
        <a:bodyPr/>
        <a:lstStyle/>
        <a:p>
          <a:endParaRPr lang="sv-SE"/>
        </a:p>
      </dgm:t>
    </dgm:pt>
    <dgm:pt modelId="{9E37E40B-C9A8-4152-BB5E-E8240A36029D}">
      <dgm:prSet phldrT="[Text]"/>
      <dgm:spPr/>
      <dgm:t>
        <a:bodyPr/>
        <a:lstStyle/>
        <a:p>
          <a:r>
            <a:rPr lang="sv-SE" dirty="0" smtClean="0"/>
            <a:t>Individ 4</a:t>
          </a:r>
          <a:endParaRPr lang="sv-SE" dirty="0"/>
        </a:p>
      </dgm:t>
    </dgm:pt>
    <dgm:pt modelId="{3E4D9EF5-9714-415F-B9E1-DDCF3D192100}" type="parTrans" cxnId="{A19C2458-B8A2-46E3-AB6B-AFECB95F9526}">
      <dgm:prSet/>
      <dgm:spPr/>
      <dgm:t>
        <a:bodyPr/>
        <a:lstStyle/>
        <a:p>
          <a:endParaRPr lang="sv-SE"/>
        </a:p>
      </dgm:t>
    </dgm:pt>
    <dgm:pt modelId="{4DFEB3E3-353F-42A8-9994-F6C5499396BF}" type="sibTrans" cxnId="{A19C2458-B8A2-46E3-AB6B-AFECB95F9526}">
      <dgm:prSet/>
      <dgm:spPr/>
      <dgm:t>
        <a:bodyPr/>
        <a:lstStyle/>
        <a:p>
          <a:endParaRPr lang="sv-SE"/>
        </a:p>
      </dgm:t>
    </dgm:pt>
    <dgm:pt modelId="{223DE458-D8C4-42E4-9129-D97BFAA65A6D}" type="pres">
      <dgm:prSet presAssocID="{0AF71E56-1880-4676-BB1D-FADCBEC986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0B527BBC-2505-448D-A49B-0C3CD9AC0247}" type="pres">
      <dgm:prSet presAssocID="{18DFF60F-0F5F-45D3-B721-0F4DBB4B05EE}" presName="hierRoot1" presStyleCnt="0">
        <dgm:presLayoutVars>
          <dgm:hierBranch val="init"/>
        </dgm:presLayoutVars>
      </dgm:prSet>
      <dgm:spPr/>
    </dgm:pt>
    <dgm:pt modelId="{6622A638-27B4-44A0-9997-814EF74C786B}" type="pres">
      <dgm:prSet presAssocID="{18DFF60F-0F5F-45D3-B721-0F4DBB4B05EE}" presName="rootComposite1" presStyleCnt="0"/>
      <dgm:spPr/>
    </dgm:pt>
    <dgm:pt modelId="{6E54D303-BEF3-4159-B442-B7F62F57BFEF}" type="pres">
      <dgm:prSet presAssocID="{18DFF60F-0F5F-45D3-B721-0F4DBB4B05E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764F211-9BBF-46D9-B7AE-7974C2694B2D}" type="pres">
      <dgm:prSet presAssocID="{18DFF60F-0F5F-45D3-B721-0F4DBB4B05EE}" presName="rootConnector1" presStyleLbl="node1" presStyleIdx="0" presStyleCnt="0"/>
      <dgm:spPr/>
      <dgm:t>
        <a:bodyPr/>
        <a:lstStyle/>
        <a:p>
          <a:endParaRPr lang="sv-SE"/>
        </a:p>
      </dgm:t>
    </dgm:pt>
    <dgm:pt modelId="{894DF237-2446-4C06-9B11-782F399E46AD}" type="pres">
      <dgm:prSet presAssocID="{18DFF60F-0F5F-45D3-B721-0F4DBB4B05EE}" presName="hierChild2" presStyleCnt="0"/>
      <dgm:spPr/>
    </dgm:pt>
    <dgm:pt modelId="{72F5A927-5F30-45BE-9082-BC5E302A6F8C}" type="pres">
      <dgm:prSet presAssocID="{C69E2E10-E869-4C3C-B89B-3BC85C0E1F16}" presName="Name37" presStyleLbl="parChTrans1D2" presStyleIdx="0" presStyleCnt="2"/>
      <dgm:spPr/>
      <dgm:t>
        <a:bodyPr/>
        <a:lstStyle/>
        <a:p>
          <a:endParaRPr lang="sv-SE"/>
        </a:p>
      </dgm:t>
    </dgm:pt>
    <dgm:pt modelId="{477C144E-F449-4DA0-B2BC-DCDA38E4FF80}" type="pres">
      <dgm:prSet presAssocID="{08F41E23-EE0F-4BA1-9EE3-5B73D34BDAD7}" presName="hierRoot2" presStyleCnt="0">
        <dgm:presLayoutVars>
          <dgm:hierBranch val="init"/>
        </dgm:presLayoutVars>
      </dgm:prSet>
      <dgm:spPr/>
    </dgm:pt>
    <dgm:pt modelId="{36DE642B-2964-481C-998F-C6A682BE15C4}" type="pres">
      <dgm:prSet presAssocID="{08F41E23-EE0F-4BA1-9EE3-5B73D34BDAD7}" presName="rootComposite" presStyleCnt="0"/>
      <dgm:spPr/>
    </dgm:pt>
    <dgm:pt modelId="{3EDEF1EE-9F94-481C-8604-3F308AB72563}" type="pres">
      <dgm:prSet presAssocID="{08F41E23-EE0F-4BA1-9EE3-5B73D34BDAD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79F980C-368C-4B5C-A2D4-9140ED0DAEE8}" type="pres">
      <dgm:prSet presAssocID="{08F41E23-EE0F-4BA1-9EE3-5B73D34BDAD7}" presName="rootConnector" presStyleLbl="node2" presStyleIdx="0" presStyleCnt="2"/>
      <dgm:spPr/>
      <dgm:t>
        <a:bodyPr/>
        <a:lstStyle/>
        <a:p>
          <a:endParaRPr lang="sv-SE"/>
        </a:p>
      </dgm:t>
    </dgm:pt>
    <dgm:pt modelId="{3FE6A435-2F59-4F63-AB5A-2497415375BD}" type="pres">
      <dgm:prSet presAssocID="{08F41E23-EE0F-4BA1-9EE3-5B73D34BDAD7}" presName="hierChild4" presStyleCnt="0"/>
      <dgm:spPr/>
    </dgm:pt>
    <dgm:pt modelId="{01F2A223-0AC4-4024-A0B6-00E38FE3F062}" type="pres">
      <dgm:prSet presAssocID="{08F41E23-EE0F-4BA1-9EE3-5B73D34BDAD7}" presName="hierChild5" presStyleCnt="0"/>
      <dgm:spPr/>
    </dgm:pt>
    <dgm:pt modelId="{5404EE99-307F-499D-97F2-9087035DFA8B}" type="pres">
      <dgm:prSet presAssocID="{3E4D9EF5-9714-415F-B9E1-DDCF3D192100}" presName="Name37" presStyleLbl="parChTrans1D2" presStyleIdx="1" presStyleCnt="2"/>
      <dgm:spPr/>
      <dgm:t>
        <a:bodyPr/>
        <a:lstStyle/>
        <a:p>
          <a:endParaRPr lang="sv-SE"/>
        </a:p>
      </dgm:t>
    </dgm:pt>
    <dgm:pt modelId="{D05BA9C8-A0D1-4933-A9D1-916893D186C4}" type="pres">
      <dgm:prSet presAssocID="{9E37E40B-C9A8-4152-BB5E-E8240A36029D}" presName="hierRoot2" presStyleCnt="0">
        <dgm:presLayoutVars>
          <dgm:hierBranch val="init"/>
        </dgm:presLayoutVars>
      </dgm:prSet>
      <dgm:spPr/>
    </dgm:pt>
    <dgm:pt modelId="{0466FAE2-A28C-43D3-88C4-864F677A57DB}" type="pres">
      <dgm:prSet presAssocID="{9E37E40B-C9A8-4152-BB5E-E8240A36029D}" presName="rootComposite" presStyleCnt="0"/>
      <dgm:spPr/>
    </dgm:pt>
    <dgm:pt modelId="{C9C8A149-FD58-435D-B678-DF82D4E671AC}" type="pres">
      <dgm:prSet presAssocID="{9E37E40B-C9A8-4152-BB5E-E8240A3602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C8281AE-1B5D-42F9-85AF-8F384106C366}" type="pres">
      <dgm:prSet presAssocID="{9E37E40B-C9A8-4152-BB5E-E8240A36029D}" presName="rootConnector" presStyleLbl="node2" presStyleIdx="1" presStyleCnt="2"/>
      <dgm:spPr/>
      <dgm:t>
        <a:bodyPr/>
        <a:lstStyle/>
        <a:p>
          <a:endParaRPr lang="sv-SE"/>
        </a:p>
      </dgm:t>
    </dgm:pt>
    <dgm:pt modelId="{DF071970-E377-4D91-8A70-15D8F1F5BF71}" type="pres">
      <dgm:prSet presAssocID="{9E37E40B-C9A8-4152-BB5E-E8240A36029D}" presName="hierChild4" presStyleCnt="0"/>
      <dgm:spPr/>
    </dgm:pt>
    <dgm:pt modelId="{12D83E32-C597-49F3-8049-E65E298B95AA}" type="pres">
      <dgm:prSet presAssocID="{9E37E40B-C9A8-4152-BB5E-E8240A36029D}" presName="hierChild5" presStyleCnt="0"/>
      <dgm:spPr/>
    </dgm:pt>
    <dgm:pt modelId="{B24412D0-0DA3-4B55-A1C4-C0E4B858F1DF}" type="pres">
      <dgm:prSet presAssocID="{18DFF60F-0F5F-45D3-B721-0F4DBB4B05EE}" presName="hierChild3" presStyleCnt="0"/>
      <dgm:spPr/>
    </dgm:pt>
  </dgm:ptLst>
  <dgm:cxnLst>
    <dgm:cxn modelId="{C4D89005-2C7C-FC41-AC75-DFFE1E871BA4}" type="presOf" srcId="{9E37E40B-C9A8-4152-BB5E-E8240A36029D}" destId="{EC8281AE-1B5D-42F9-85AF-8F384106C366}" srcOrd="1" destOrd="0" presId="urn:microsoft.com/office/officeart/2005/8/layout/orgChart1"/>
    <dgm:cxn modelId="{D441CE84-B8F4-CB4E-8050-219994CE544F}" type="presOf" srcId="{08F41E23-EE0F-4BA1-9EE3-5B73D34BDAD7}" destId="{E79F980C-368C-4B5C-A2D4-9140ED0DAEE8}" srcOrd="1" destOrd="0" presId="urn:microsoft.com/office/officeart/2005/8/layout/orgChart1"/>
    <dgm:cxn modelId="{5EA6C165-9BD4-B44E-9BE3-A8C429F7B919}" type="presOf" srcId="{08F41E23-EE0F-4BA1-9EE3-5B73D34BDAD7}" destId="{3EDEF1EE-9F94-481C-8604-3F308AB72563}" srcOrd="0" destOrd="0" presId="urn:microsoft.com/office/officeart/2005/8/layout/orgChart1"/>
    <dgm:cxn modelId="{E0D17A35-7ADF-B546-9391-5B2C892C46A4}" type="presOf" srcId="{3E4D9EF5-9714-415F-B9E1-DDCF3D192100}" destId="{5404EE99-307F-499D-97F2-9087035DFA8B}" srcOrd="0" destOrd="0" presId="urn:microsoft.com/office/officeart/2005/8/layout/orgChart1"/>
    <dgm:cxn modelId="{511FE132-F9EF-44CE-B0E9-EC0EE8F487DD}" srcId="{18DFF60F-0F5F-45D3-B721-0F4DBB4B05EE}" destId="{08F41E23-EE0F-4BA1-9EE3-5B73D34BDAD7}" srcOrd="0" destOrd="0" parTransId="{C69E2E10-E869-4C3C-B89B-3BC85C0E1F16}" sibTransId="{A8E4DD35-4F6F-428C-BF9F-0FF0AB4633CB}"/>
    <dgm:cxn modelId="{57796537-A022-8B41-8612-A22F09FA0DBA}" type="presOf" srcId="{18DFF60F-0F5F-45D3-B721-0F4DBB4B05EE}" destId="{B764F211-9BBF-46D9-B7AE-7974C2694B2D}" srcOrd="1" destOrd="0" presId="urn:microsoft.com/office/officeart/2005/8/layout/orgChart1"/>
    <dgm:cxn modelId="{5C78380B-6C89-884A-8C82-90BD90F06DE2}" type="presOf" srcId="{9E37E40B-C9A8-4152-BB5E-E8240A36029D}" destId="{C9C8A149-FD58-435D-B678-DF82D4E671AC}" srcOrd="0" destOrd="0" presId="urn:microsoft.com/office/officeart/2005/8/layout/orgChart1"/>
    <dgm:cxn modelId="{1885B9BE-E17F-9040-BB66-8BF8DB63A7AD}" type="presOf" srcId="{18DFF60F-0F5F-45D3-B721-0F4DBB4B05EE}" destId="{6E54D303-BEF3-4159-B442-B7F62F57BFEF}" srcOrd="0" destOrd="0" presId="urn:microsoft.com/office/officeart/2005/8/layout/orgChart1"/>
    <dgm:cxn modelId="{F2846C1D-28A5-417B-B0BD-9B2ED0E998CC}" srcId="{0AF71E56-1880-4676-BB1D-FADCBEC98611}" destId="{18DFF60F-0F5F-45D3-B721-0F4DBB4B05EE}" srcOrd="0" destOrd="0" parTransId="{65731E07-7DA4-42FC-9866-17F6F7FFC507}" sibTransId="{4A99C345-C6D3-483B-BB0D-63B8783874F5}"/>
    <dgm:cxn modelId="{7FA6FACC-8D8A-534D-BBB5-7C1282D4370D}" type="presOf" srcId="{0AF71E56-1880-4676-BB1D-FADCBEC98611}" destId="{223DE458-D8C4-42E4-9129-D97BFAA65A6D}" srcOrd="0" destOrd="0" presId="urn:microsoft.com/office/officeart/2005/8/layout/orgChart1"/>
    <dgm:cxn modelId="{A19C2458-B8A2-46E3-AB6B-AFECB95F9526}" srcId="{18DFF60F-0F5F-45D3-B721-0F4DBB4B05EE}" destId="{9E37E40B-C9A8-4152-BB5E-E8240A36029D}" srcOrd="1" destOrd="0" parTransId="{3E4D9EF5-9714-415F-B9E1-DDCF3D192100}" sibTransId="{4DFEB3E3-353F-42A8-9994-F6C5499396BF}"/>
    <dgm:cxn modelId="{05E6CE85-899D-BA42-B267-B0288A58B50A}" type="presOf" srcId="{C69E2E10-E869-4C3C-B89B-3BC85C0E1F16}" destId="{72F5A927-5F30-45BE-9082-BC5E302A6F8C}" srcOrd="0" destOrd="0" presId="urn:microsoft.com/office/officeart/2005/8/layout/orgChart1"/>
    <dgm:cxn modelId="{180EE6A2-3A70-BF4C-AABA-B3FEF03D0416}" type="presParOf" srcId="{223DE458-D8C4-42E4-9129-D97BFAA65A6D}" destId="{0B527BBC-2505-448D-A49B-0C3CD9AC0247}" srcOrd="0" destOrd="0" presId="urn:microsoft.com/office/officeart/2005/8/layout/orgChart1"/>
    <dgm:cxn modelId="{599940A0-73F6-FF45-A9E3-2CF039303408}" type="presParOf" srcId="{0B527BBC-2505-448D-A49B-0C3CD9AC0247}" destId="{6622A638-27B4-44A0-9997-814EF74C786B}" srcOrd="0" destOrd="0" presId="urn:microsoft.com/office/officeart/2005/8/layout/orgChart1"/>
    <dgm:cxn modelId="{7F5283AA-E14D-5449-89CE-DC9F56090924}" type="presParOf" srcId="{6622A638-27B4-44A0-9997-814EF74C786B}" destId="{6E54D303-BEF3-4159-B442-B7F62F57BFEF}" srcOrd="0" destOrd="0" presId="urn:microsoft.com/office/officeart/2005/8/layout/orgChart1"/>
    <dgm:cxn modelId="{9ADCCC9B-95E5-4249-8FE7-EA2BCD437112}" type="presParOf" srcId="{6622A638-27B4-44A0-9997-814EF74C786B}" destId="{B764F211-9BBF-46D9-B7AE-7974C2694B2D}" srcOrd="1" destOrd="0" presId="urn:microsoft.com/office/officeart/2005/8/layout/orgChart1"/>
    <dgm:cxn modelId="{5F9A98B1-357F-0544-8B7F-CC91029F4227}" type="presParOf" srcId="{0B527BBC-2505-448D-A49B-0C3CD9AC0247}" destId="{894DF237-2446-4C06-9B11-782F399E46AD}" srcOrd="1" destOrd="0" presId="urn:microsoft.com/office/officeart/2005/8/layout/orgChart1"/>
    <dgm:cxn modelId="{4CCBBC04-4715-A74D-8E84-2B49C2304147}" type="presParOf" srcId="{894DF237-2446-4C06-9B11-782F399E46AD}" destId="{72F5A927-5F30-45BE-9082-BC5E302A6F8C}" srcOrd="0" destOrd="0" presId="urn:microsoft.com/office/officeart/2005/8/layout/orgChart1"/>
    <dgm:cxn modelId="{74B442C2-9BD1-494C-94BA-BE8C1E332EC6}" type="presParOf" srcId="{894DF237-2446-4C06-9B11-782F399E46AD}" destId="{477C144E-F449-4DA0-B2BC-DCDA38E4FF80}" srcOrd="1" destOrd="0" presId="urn:microsoft.com/office/officeart/2005/8/layout/orgChart1"/>
    <dgm:cxn modelId="{798D75A0-EF85-BD45-BF87-CA68F04D2217}" type="presParOf" srcId="{477C144E-F449-4DA0-B2BC-DCDA38E4FF80}" destId="{36DE642B-2964-481C-998F-C6A682BE15C4}" srcOrd="0" destOrd="0" presId="urn:microsoft.com/office/officeart/2005/8/layout/orgChart1"/>
    <dgm:cxn modelId="{46EBC2A5-72E5-FA48-BC8D-CDECDA45C46B}" type="presParOf" srcId="{36DE642B-2964-481C-998F-C6A682BE15C4}" destId="{3EDEF1EE-9F94-481C-8604-3F308AB72563}" srcOrd="0" destOrd="0" presId="urn:microsoft.com/office/officeart/2005/8/layout/orgChart1"/>
    <dgm:cxn modelId="{402DB96D-174E-FB47-B010-DE27EFC6814A}" type="presParOf" srcId="{36DE642B-2964-481C-998F-C6A682BE15C4}" destId="{E79F980C-368C-4B5C-A2D4-9140ED0DAEE8}" srcOrd="1" destOrd="0" presId="urn:microsoft.com/office/officeart/2005/8/layout/orgChart1"/>
    <dgm:cxn modelId="{59A690E1-57BA-F849-B5AB-ACBD4C8D861A}" type="presParOf" srcId="{477C144E-F449-4DA0-B2BC-DCDA38E4FF80}" destId="{3FE6A435-2F59-4F63-AB5A-2497415375BD}" srcOrd="1" destOrd="0" presId="urn:microsoft.com/office/officeart/2005/8/layout/orgChart1"/>
    <dgm:cxn modelId="{EF401E71-1639-8647-8D1D-DAE56C76C0EB}" type="presParOf" srcId="{477C144E-F449-4DA0-B2BC-DCDA38E4FF80}" destId="{01F2A223-0AC4-4024-A0B6-00E38FE3F062}" srcOrd="2" destOrd="0" presId="urn:microsoft.com/office/officeart/2005/8/layout/orgChart1"/>
    <dgm:cxn modelId="{B2731654-BA75-8C4E-93BB-5952195B8F28}" type="presParOf" srcId="{894DF237-2446-4C06-9B11-782F399E46AD}" destId="{5404EE99-307F-499D-97F2-9087035DFA8B}" srcOrd="2" destOrd="0" presId="urn:microsoft.com/office/officeart/2005/8/layout/orgChart1"/>
    <dgm:cxn modelId="{E0209633-8259-7146-AE77-CA2EDA0B916B}" type="presParOf" srcId="{894DF237-2446-4C06-9B11-782F399E46AD}" destId="{D05BA9C8-A0D1-4933-A9D1-916893D186C4}" srcOrd="3" destOrd="0" presId="urn:microsoft.com/office/officeart/2005/8/layout/orgChart1"/>
    <dgm:cxn modelId="{4C33BF1F-2F31-AD45-868E-0192EDFCA869}" type="presParOf" srcId="{D05BA9C8-A0D1-4933-A9D1-916893D186C4}" destId="{0466FAE2-A28C-43D3-88C4-864F677A57DB}" srcOrd="0" destOrd="0" presId="urn:microsoft.com/office/officeart/2005/8/layout/orgChart1"/>
    <dgm:cxn modelId="{D973A039-738B-FC43-9008-263F026DD018}" type="presParOf" srcId="{0466FAE2-A28C-43D3-88C4-864F677A57DB}" destId="{C9C8A149-FD58-435D-B678-DF82D4E671AC}" srcOrd="0" destOrd="0" presId="urn:microsoft.com/office/officeart/2005/8/layout/orgChart1"/>
    <dgm:cxn modelId="{C646022F-AE45-BF47-9D37-B6DCE68A84DB}" type="presParOf" srcId="{0466FAE2-A28C-43D3-88C4-864F677A57DB}" destId="{EC8281AE-1B5D-42F9-85AF-8F384106C366}" srcOrd="1" destOrd="0" presId="urn:microsoft.com/office/officeart/2005/8/layout/orgChart1"/>
    <dgm:cxn modelId="{694C420B-2BE6-3A4B-B2F3-BBDCE30CD753}" type="presParOf" srcId="{D05BA9C8-A0D1-4933-A9D1-916893D186C4}" destId="{DF071970-E377-4D91-8A70-15D8F1F5BF71}" srcOrd="1" destOrd="0" presId="urn:microsoft.com/office/officeart/2005/8/layout/orgChart1"/>
    <dgm:cxn modelId="{4ACFD6DB-3A2A-E148-A47E-16B688AE8668}" type="presParOf" srcId="{D05BA9C8-A0D1-4933-A9D1-916893D186C4}" destId="{12D83E32-C597-49F3-8049-E65E298B95AA}" srcOrd="2" destOrd="0" presId="urn:microsoft.com/office/officeart/2005/8/layout/orgChart1"/>
    <dgm:cxn modelId="{447A1C8F-7CE6-7C45-BDCD-53BA52CC433A}" type="presParOf" srcId="{0B527BBC-2505-448D-A49B-0C3CD9AC0247}" destId="{B24412D0-0DA3-4B55-A1C4-C0E4B858F1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4EE99-307F-499D-97F2-9087035DFA8B}">
      <dsp:nvSpPr>
        <dsp:cNvPr id="0" name=""/>
        <dsp:cNvSpPr/>
      </dsp:nvSpPr>
      <dsp:spPr>
        <a:xfrm>
          <a:off x="1797050" y="1080271"/>
          <a:ext cx="983430" cy="34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"/>
              </a:lnTo>
              <a:lnTo>
                <a:pt x="983430" y="170678"/>
              </a:lnTo>
              <a:lnTo>
                <a:pt x="983430" y="341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5A927-5F30-45BE-9082-BC5E302A6F8C}">
      <dsp:nvSpPr>
        <dsp:cNvPr id="0" name=""/>
        <dsp:cNvSpPr/>
      </dsp:nvSpPr>
      <dsp:spPr>
        <a:xfrm>
          <a:off x="812752" y="1080271"/>
          <a:ext cx="984297" cy="339950"/>
        </a:xfrm>
        <a:custGeom>
          <a:avLst/>
          <a:gdLst/>
          <a:ahLst/>
          <a:cxnLst/>
          <a:rect l="0" t="0" r="0" b="0"/>
          <a:pathLst>
            <a:path>
              <a:moveTo>
                <a:pt x="984297" y="0"/>
              </a:moveTo>
              <a:lnTo>
                <a:pt x="984297" y="169272"/>
              </a:lnTo>
              <a:lnTo>
                <a:pt x="0" y="169272"/>
              </a:lnTo>
              <a:lnTo>
                <a:pt x="0" y="339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4D303-BEF3-4159-B442-B7F62F57BFEF}">
      <dsp:nvSpPr>
        <dsp:cNvPr id="0" name=""/>
        <dsp:cNvSpPr/>
      </dsp:nvSpPr>
      <dsp:spPr>
        <a:xfrm>
          <a:off x="984297" y="267519"/>
          <a:ext cx="1625505" cy="812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Bostadsområde A</a:t>
          </a:r>
          <a:endParaRPr lang="sv-SE" sz="1800" kern="1200" dirty="0"/>
        </a:p>
      </dsp:txBody>
      <dsp:txXfrm>
        <a:off x="984297" y="267519"/>
        <a:ext cx="1625505" cy="812752"/>
      </dsp:txXfrm>
    </dsp:sp>
    <dsp:sp modelId="{3EDEF1EE-9F94-481C-8604-3F308AB72563}">
      <dsp:nvSpPr>
        <dsp:cNvPr id="0" name=""/>
        <dsp:cNvSpPr/>
      </dsp:nvSpPr>
      <dsp:spPr>
        <a:xfrm>
          <a:off x="0" y="1420222"/>
          <a:ext cx="1625505" cy="812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Individ 1</a:t>
          </a:r>
          <a:endParaRPr lang="sv-SE" sz="1800" kern="1200" dirty="0"/>
        </a:p>
      </dsp:txBody>
      <dsp:txXfrm>
        <a:off x="0" y="1420222"/>
        <a:ext cx="1625505" cy="812752"/>
      </dsp:txXfrm>
    </dsp:sp>
    <dsp:sp modelId="{C9C8A149-FD58-435D-B678-DF82D4E671AC}">
      <dsp:nvSpPr>
        <dsp:cNvPr id="0" name=""/>
        <dsp:cNvSpPr/>
      </dsp:nvSpPr>
      <dsp:spPr>
        <a:xfrm>
          <a:off x="1967728" y="1421628"/>
          <a:ext cx="1625505" cy="812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Individ 2</a:t>
          </a:r>
          <a:endParaRPr lang="sv-SE" sz="1800" kern="1200" dirty="0"/>
        </a:p>
      </dsp:txBody>
      <dsp:txXfrm>
        <a:off x="1967728" y="1421628"/>
        <a:ext cx="1625505" cy="812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4EE99-307F-499D-97F2-9087035DFA8B}">
      <dsp:nvSpPr>
        <dsp:cNvPr id="0" name=""/>
        <dsp:cNvSpPr/>
      </dsp:nvSpPr>
      <dsp:spPr>
        <a:xfrm>
          <a:off x="1797050" y="1080271"/>
          <a:ext cx="983430" cy="341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"/>
              </a:lnTo>
              <a:lnTo>
                <a:pt x="983430" y="170678"/>
              </a:lnTo>
              <a:lnTo>
                <a:pt x="983430" y="341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5A927-5F30-45BE-9082-BC5E302A6F8C}">
      <dsp:nvSpPr>
        <dsp:cNvPr id="0" name=""/>
        <dsp:cNvSpPr/>
      </dsp:nvSpPr>
      <dsp:spPr>
        <a:xfrm>
          <a:off x="813619" y="1080271"/>
          <a:ext cx="983430" cy="341356"/>
        </a:xfrm>
        <a:custGeom>
          <a:avLst/>
          <a:gdLst/>
          <a:ahLst/>
          <a:cxnLst/>
          <a:rect l="0" t="0" r="0" b="0"/>
          <a:pathLst>
            <a:path>
              <a:moveTo>
                <a:pt x="983430" y="0"/>
              </a:moveTo>
              <a:lnTo>
                <a:pt x="983430" y="170678"/>
              </a:lnTo>
              <a:lnTo>
                <a:pt x="0" y="170678"/>
              </a:lnTo>
              <a:lnTo>
                <a:pt x="0" y="341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4D303-BEF3-4159-B442-B7F62F57BFEF}">
      <dsp:nvSpPr>
        <dsp:cNvPr id="0" name=""/>
        <dsp:cNvSpPr/>
      </dsp:nvSpPr>
      <dsp:spPr>
        <a:xfrm>
          <a:off x="984297" y="267519"/>
          <a:ext cx="1625505" cy="812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Bostadsområde B</a:t>
          </a:r>
          <a:endParaRPr lang="sv-SE" sz="1800" kern="1200" dirty="0"/>
        </a:p>
      </dsp:txBody>
      <dsp:txXfrm>
        <a:off x="984297" y="267519"/>
        <a:ext cx="1625505" cy="812752"/>
      </dsp:txXfrm>
    </dsp:sp>
    <dsp:sp modelId="{3EDEF1EE-9F94-481C-8604-3F308AB72563}">
      <dsp:nvSpPr>
        <dsp:cNvPr id="0" name=""/>
        <dsp:cNvSpPr/>
      </dsp:nvSpPr>
      <dsp:spPr>
        <a:xfrm>
          <a:off x="866" y="1421628"/>
          <a:ext cx="1625505" cy="812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Individ 3</a:t>
          </a:r>
          <a:endParaRPr lang="sv-SE" sz="1800" kern="1200" dirty="0"/>
        </a:p>
      </dsp:txBody>
      <dsp:txXfrm>
        <a:off x="866" y="1421628"/>
        <a:ext cx="1625505" cy="812752"/>
      </dsp:txXfrm>
    </dsp:sp>
    <dsp:sp modelId="{C9C8A149-FD58-435D-B678-DF82D4E671AC}">
      <dsp:nvSpPr>
        <dsp:cNvPr id="0" name=""/>
        <dsp:cNvSpPr/>
      </dsp:nvSpPr>
      <dsp:spPr>
        <a:xfrm>
          <a:off x="1967728" y="1421628"/>
          <a:ext cx="1625505" cy="8127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Individ 4</a:t>
          </a:r>
          <a:endParaRPr lang="sv-SE" sz="1800" kern="1200" dirty="0"/>
        </a:p>
      </dsp:txBody>
      <dsp:txXfrm>
        <a:off x="1967728" y="1421628"/>
        <a:ext cx="1625505" cy="81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FF9DC41-C66E-4C34-823D-72580445ABBA}" type="datetimeFigureOut">
              <a:rPr lang="sv-SE" smtClean="0"/>
              <a:pPr/>
              <a:t>12/05/14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6019F6-4F3A-4352-95CE-622E50256A6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12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14E363-0D71-4342-8468-D4E72C38B6DB}" type="datetimeFigureOut">
              <a:rPr lang="sv-SE" smtClean="0"/>
              <a:pPr/>
              <a:t>12/05/14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0FBBEC2-20A0-4254-AF18-F68C9FD1386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75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BBEC2-20A0-4254-AF18-F68C9FD1386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90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BBEC2-20A0-4254-AF18-F68C9FD1386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88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66" t="2222" r="1683" b="2245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bakgrundsrubriken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4825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FD3B-1D3A-4B51-87B5-2C44F7F4D5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9050" y="10541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0541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268A-7949-4CA2-B1D6-1F8E87CC20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73C3-5D3E-4A6D-BA98-4DC08031D4A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1A79-E955-4CA5-98ED-C902BD85E7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FA92-BD0D-41D1-88F3-1891531B09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1A64-EAB9-4D9A-B1E7-89DE47B1AC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C3CB-F7B7-46E4-9F97-2D13E6BDD1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B99E-346A-4040-9E8B-EB25CEAC98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2C85-547C-42AF-A235-72F45317AC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F138-0A9D-4FE9-A30D-84E00092F5B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78675" y="182563"/>
            <a:ext cx="172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4100"/>
            <a:ext cx="7772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209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CF01DCE-1BAF-4117-9313-359A646A8B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à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à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7495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Områdeseffekter</a:t>
            </a:r>
            <a:r>
              <a:rPr lang="en-US" sz="3600" dirty="0" smtClean="0"/>
              <a:t> </a:t>
            </a:r>
            <a:r>
              <a:rPr lang="en-US" sz="3600" dirty="0" err="1" smtClean="0"/>
              <a:t>på</a:t>
            </a:r>
            <a:r>
              <a:rPr lang="en-US" sz="3600" dirty="0" smtClean="0"/>
              <a:t> </a:t>
            </a:r>
            <a:r>
              <a:rPr lang="en-US" sz="3600" dirty="0" err="1" smtClean="0"/>
              <a:t>våldsbrottslighet</a:t>
            </a:r>
            <a:r>
              <a:rPr lang="en-US" sz="3600" dirty="0" smtClean="0"/>
              <a:t>, </a:t>
            </a:r>
            <a:r>
              <a:rPr lang="en-US" sz="3600" dirty="0" err="1" smtClean="0"/>
              <a:t>missbruk</a:t>
            </a:r>
            <a:r>
              <a:rPr lang="en-US" sz="3600" dirty="0"/>
              <a:t> </a:t>
            </a:r>
            <a:r>
              <a:rPr lang="en-US" sz="3600" dirty="0" err="1" smtClean="0"/>
              <a:t>och</a:t>
            </a:r>
            <a:r>
              <a:rPr lang="en-US" sz="3600" dirty="0" smtClean="0"/>
              <a:t> </a:t>
            </a:r>
            <a:r>
              <a:rPr lang="en-US" sz="3600" dirty="0" err="1" smtClean="0"/>
              <a:t>psykiatrisk</a:t>
            </a:r>
            <a:r>
              <a:rPr lang="en-US" sz="3600" dirty="0" smtClean="0"/>
              <a:t> </a:t>
            </a:r>
            <a:r>
              <a:rPr lang="en-US" sz="3600" dirty="0" err="1" smtClean="0"/>
              <a:t>sjuklighet</a:t>
            </a:r>
            <a:r>
              <a:rPr lang="en-US" sz="3600" dirty="0" smtClean="0"/>
              <a:t>: </a:t>
            </a:r>
            <a:r>
              <a:rPr lang="en-US" sz="3600" dirty="0" err="1" smtClean="0"/>
              <a:t>orsakssamband</a:t>
            </a:r>
            <a:r>
              <a:rPr lang="en-US" sz="3600" dirty="0" smtClean="0"/>
              <a:t> </a:t>
            </a:r>
            <a:r>
              <a:rPr lang="en-US" sz="3600" dirty="0" err="1" smtClean="0"/>
              <a:t>eller</a:t>
            </a:r>
            <a:r>
              <a:rPr lang="en-US" sz="3600" dirty="0" smtClean="0"/>
              <a:t> </a:t>
            </a:r>
            <a:r>
              <a:rPr lang="en-US" sz="3600" dirty="0" err="1" smtClean="0"/>
              <a:t>selektion</a:t>
            </a:r>
            <a:r>
              <a:rPr lang="en-US" sz="3600" dirty="0" smtClean="0"/>
              <a:t>? </a:t>
            </a:r>
            <a:r>
              <a:rPr lang="en-US" sz="1600" dirty="0"/>
              <a:t/>
            </a:r>
            <a:br>
              <a:rPr lang="en-US" sz="1600" dirty="0"/>
            </a:br>
            <a:endParaRPr lang="sv-SE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453" y="5626814"/>
            <a:ext cx="85475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Amir </a:t>
            </a:r>
            <a:r>
              <a:rPr lang="en-US" sz="1600" b="1" dirty="0" smtClean="0">
                <a:solidFill>
                  <a:schemeClr val="bg1"/>
                </a:solidFill>
              </a:rPr>
              <a:t>Sariaslan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400" b="1" dirty="0" err="1">
                <a:solidFill>
                  <a:schemeClr val="bg1"/>
                </a:solidFill>
              </a:rPr>
              <a:t>Doktorand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epidemiologi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err="1" smtClean="0">
                <a:solidFill>
                  <a:schemeClr val="bg1"/>
                </a:solidFill>
              </a:rPr>
              <a:t>Institutionen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för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medicinsk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epidemiologi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och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biostatistik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Karolinska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Institutet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49" y="1054100"/>
            <a:ext cx="8050797" cy="935038"/>
          </a:xfrm>
        </p:spPr>
        <p:txBody>
          <a:bodyPr/>
          <a:lstStyle/>
          <a:p>
            <a:pPr eaLnBrk="1" hangingPunct="1"/>
            <a:r>
              <a:rPr lang="sv-SE" dirty="0" err="1" smtClean="0"/>
              <a:t>Generalla</a:t>
            </a:r>
            <a:r>
              <a:rPr lang="sv-SE" dirty="0" smtClean="0"/>
              <a:t> områdeseffekter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3430944"/>
              </p:ext>
            </p:extLst>
          </p:nvPr>
        </p:nvGraphicFramePr>
        <p:xfrm>
          <a:off x="406400" y="1828800"/>
          <a:ext cx="3594100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5830506"/>
              </p:ext>
            </p:extLst>
          </p:nvPr>
        </p:nvGraphicFramePr>
        <p:xfrm>
          <a:off x="4940300" y="1851660"/>
          <a:ext cx="3594100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10740" y="5059680"/>
            <a:ext cx="4784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Vanligt statistiskt antagande: </a:t>
            </a:r>
          </a:p>
          <a:p>
            <a:r>
              <a:rPr lang="sv-SE" dirty="0" smtClean="0"/>
              <a:t>Ingen inom-områdeskorrelation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" y="5056674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ICC =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70817" y="4061770"/>
            <a:ext cx="2248309" cy="863757"/>
            <a:chOff x="1170817" y="4061770"/>
            <a:chExt cx="2248309" cy="863757"/>
          </a:xfrm>
        </p:grpSpPr>
        <p:cxnSp>
          <p:nvCxnSpPr>
            <p:cNvPr id="25" name="Curved Connector 24"/>
            <p:cNvCxnSpPr/>
            <p:nvPr/>
          </p:nvCxnSpPr>
          <p:spPr bwMode="auto">
            <a:xfrm rot="16200000" flipH="1">
              <a:off x="2193166" y="3039421"/>
              <a:ext cx="12700" cy="2057398"/>
            </a:xfrm>
            <a:prstGeom prst="curvedConnector3">
              <a:avLst>
                <a:gd name="adj1" fmla="val 40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10439" y="4586973"/>
              <a:ext cx="1708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err="1" smtClean="0"/>
                <a:t>korrelation</a:t>
              </a:r>
              <a:r>
                <a:rPr lang="sv-SE" sz="1600" b="1" baseline="-25000" dirty="0" err="1" smtClean="0"/>
                <a:t>inom</a:t>
              </a:r>
              <a:endParaRPr lang="sv-SE" sz="1600" b="1" baseline="-25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23671" y="4074471"/>
            <a:ext cx="2359238" cy="851056"/>
            <a:chOff x="3423671" y="4074471"/>
            <a:chExt cx="2359238" cy="851056"/>
          </a:xfrm>
        </p:grpSpPr>
        <p:cxnSp>
          <p:nvCxnSpPr>
            <p:cNvPr id="31" name="Curved Connector 30"/>
            <p:cNvCxnSpPr/>
            <p:nvPr/>
          </p:nvCxnSpPr>
          <p:spPr bwMode="auto">
            <a:xfrm rot="16200000" flipH="1">
              <a:off x="4446020" y="3052122"/>
              <a:ext cx="12700" cy="2057398"/>
            </a:xfrm>
            <a:prstGeom prst="curvedConnector3">
              <a:avLst>
                <a:gd name="adj1" fmla="val 40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58339" y="4586973"/>
              <a:ext cx="1824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err="1" smtClean="0"/>
                <a:t>korrelation</a:t>
              </a:r>
              <a:r>
                <a:rPr lang="sv-SE" sz="1600" b="1" baseline="-25000" dirty="0" err="1" smtClean="0"/>
                <a:t>mellan</a:t>
              </a:r>
              <a:endParaRPr lang="sv-SE" sz="1600" b="1" baseline="-2500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667091" y="5056171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Intra-class correlation, </a:t>
            </a:r>
            <a:r>
              <a:rPr lang="en-US" dirty="0" err="1" smtClean="0"/>
              <a:t>graden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inom-områdeskorrelation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86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med ICC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individer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placerade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kluster</a:t>
            </a:r>
            <a:r>
              <a:rPr lang="en-US" dirty="0" smtClean="0"/>
              <a:t> </a:t>
            </a:r>
            <a:r>
              <a:rPr lang="en-US" dirty="0" err="1" smtClean="0"/>
              <a:t>slumpmässigt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Korrigering</a:t>
            </a:r>
            <a:r>
              <a:rPr lang="en-US" dirty="0" smtClean="0"/>
              <a:t> med </a:t>
            </a:r>
            <a:r>
              <a:rPr lang="en-US" dirty="0" err="1" smtClean="0"/>
              <a:t>observerade</a:t>
            </a:r>
            <a:r>
              <a:rPr lang="en-US" dirty="0" smtClean="0"/>
              <a:t> (</a:t>
            </a:r>
            <a:r>
              <a:rPr lang="en-US" dirty="0" err="1" smtClean="0"/>
              <a:t>individuella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/>
              <a:t> </a:t>
            </a:r>
            <a:r>
              <a:rPr lang="en-US" dirty="0" err="1" smtClean="0"/>
              <a:t>familjära</a:t>
            </a:r>
            <a:r>
              <a:rPr lang="en-US" dirty="0" smtClean="0"/>
              <a:t>) </a:t>
            </a:r>
            <a:r>
              <a:rPr lang="en-US" dirty="0" err="1" smtClean="0"/>
              <a:t>riskfaktorer</a:t>
            </a:r>
            <a:endParaRPr lang="en-US" dirty="0" smtClean="0"/>
          </a:p>
          <a:p>
            <a:pPr lvl="1"/>
            <a:r>
              <a:rPr lang="en-US" dirty="0" err="1" smtClean="0"/>
              <a:t>Tillräckligt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8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Lösning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Kvasiexperimentell</a:t>
            </a:r>
            <a:r>
              <a:rPr lang="en-US" dirty="0" smtClean="0"/>
              <a:t> </a:t>
            </a:r>
            <a:r>
              <a:rPr lang="en-US" dirty="0" err="1" smtClean="0"/>
              <a:t>familjebaserad</a:t>
            </a:r>
            <a:r>
              <a:rPr lang="en-US" dirty="0" smtClean="0"/>
              <a:t> </a:t>
            </a:r>
            <a:r>
              <a:rPr lang="en-US" dirty="0" err="1" smtClean="0"/>
              <a:t>forskningsdesign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 </a:t>
            </a:r>
            <a:r>
              <a:rPr lang="en-US" dirty="0" err="1" smtClean="0"/>
              <a:t>genetiskt</a:t>
            </a:r>
            <a:r>
              <a:rPr lang="en-US" dirty="0" smtClean="0"/>
              <a:t> </a:t>
            </a:r>
            <a:r>
              <a:rPr lang="en-US" dirty="0" err="1" smtClean="0"/>
              <a:t>informativa</a:t>
            </a:r>
            <a:r>
              <a:rPr lang="en-US" dirty="0" smtClean="0"/>
              <a:t> </a:t>
            </a:r>
            <a:r>
              <a:rPr lang="en-US" dirty="0" err="1" smtClean="0"/>
              <a:t>datamaterial</a:t>
            </a:r>
            <a:r>
              <a:rPr lang="en-US" dirty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vi </a:t>
            </a:r>
            <a:r>
              <a:rPr lang="en-US" dirty="0" err="1" smtClean="0"/>
              <a:t>konstanthålla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icke-observerade</a:t>
            </a:r>
            <a:r>
              <a:rPr lang="en-US" dirty="0" smtClean="0"/>
              <a:t> </a:t>
            </a:r>
            <a:r>
              <a:rPr lang="en-US" dirty="0" err="1" smtClean="0"/>
              <a:t>riskfaktorer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delas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kusiner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syskon</a:t>
            </a:r>
            <a:r>
              <a:rPr lang="en-US" dirty="0" smtClean="0"/>
              <a:t>: </a:t>
            </a:r>
            <a:r>
              <a:rPr lang="en-US" dirty="0" err="1" smtClean="0"/>
              <a:t>gener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miljö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Mellan</a:t>
            </a:r>
            <a:r>
              <a:rPr lang="en-US" dirty="0" smtClean="0"/>
              <a:t>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inomfamiljseffekter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Kausala</a:t>
            </a:r>
            <a:r>
              <a:rPr lang="en-US" dirty="0" smtClean="0"/>
              <a:t>” </a:t>
            </a:r>
            <a:r>
              <a:rPr lang="en-US" dirty="0" err="1" smtClean="0"/>
              <a:t>effekter</a:t>
            </a:r>
            <a:r>
              <a:rPr lang="en-US" dirty="0" smtClean="0"/>
              <a:t>: </a:t>
            </a:r>
            <a:r>
              <a:rPr lang="en-US" dirty="0" err="1" smtClean="0"/>
              <a:t>Samma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r>
              <a:rPr lang="en-US" dirty="0" smtClean="0"/>
              <a:t> </a:t>
            </a:r>
            <a:r>
              <a:rPr lang="en-US" dirty="0" err="1" smtClean="0"/>
              <a:t>inom</a:t>
            </a:r>
            <a:r>
              <a:rPr lang="en-US" dirty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familjer</a:t>
            </a:r>
            <a:endParaRPr lang="en-US" dirty="0" smtClean="0"/>
          </a:p>
          <a:p>
            <a:pPr lvl="1"/>
            <a:r>
              <a:rPr lang="en-US" dirty="0" err="1" smtClean="0"/>
              <a:t>Familjär</a:t>
            </a:r>
            <a:r>
              <a:rPr lang="en-US" dirty="0" smtClean="0"/>
              <a:t> confounding: </a:t>
            </a:r>
            <a:r>
              <a:rPr lang="en-US" dirty="0" err="1" smtClean="0"/>
              <a:t>Effekter</a:t>
            </a:r>
            <a:r>
              <a:rPr lang="en-US" dirty="0" smtClean="0"/>
              <a:t> </a:t>
            </a:r>
            <a:r>
              <a:rPr lang="en-US" dirty="0" err="1" smtClean="0"/>
              <a:t>minskar</a:t>
            </a:r>
            <a:r>
              <a:rPr lang="en-US" dirty="0" smtClean="0"/>
              <a:t> </a:t>
            </a:r>
            <a:r>
              <a:rPr lang="en-US" dirty="0" err="1" smtClean="0"/>
              <a:t>inom</a:t>
            </a:r>
            <a:r>
              <a:rPr lang="en-US" dirty="0" smtClean="0"/>
              <a:t> </a:t>
            </a:r>
            <a:r>
              <a:rPr lang="en-US" dirty="0" err="1" smtClean="0"/>
              <a:t>familjer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/>
              <a:t>Ett</a:t>
            </a:r>
            <a:r>
              <a:rPr lang="en-US" dirty="0"/>
              <a:t> slags </a:t>
            </a:r>
            <a:r>
              <a:rPr lang="en-US" dirty="0" err="1"/>
              <a:t>mått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familjära</a:t>
            </a:r>
            <a:r>
              <a:rPr lang="en-US" dirty="0"/>
              <a:t> </a:t>
            </a:r>
            <a:r>
              <a:rPr lang="en-US" dirty="0" err="1" smtClean="0"/>
              <a:t>selektionseffekter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Stärker</a:t>
            </a:r>
            <a:r>
              <a:rPr lang="en-US" dirty="0" smtClean="0"/>
              <a:t> </a:t>
            </a:r>
            <a:r>
              <a:rPr lang="en-US" dirty="0" err="1" smtClean="0"/>
              <a:t>generaliserbarheten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resultaten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9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58676"/>
            <a:ext cx="7772400" cy="935038"/>
          </a:xfrm>
        </p:spPr>
        <p:txBody>
          <a:bodyPr/>
          <a:lstStyle/>
          <a:p>
            <a:r>
              <a:rPr lang="en-US" dirty="0" smtClean="0"/>
              <a:t>Does population density and neighborhood deprivation predict schizophrenia and depression? A nationwide Swedish quasi-experimental study of 2.3 million individuals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Sariaslan, A., Larsson, H., </a:t>
            </a:r>
            <a:r>
              <a:rPr lang="en-US" sz="1600" dirty="0" err="1" smtClean="0"/>
              <a:t>D’Onofrio</a:t>
            </a:r>
            <a:r>
              <a:rPr lang="en-US" sz="1600" dirty="0" smtClean="0"/>
              <a:t>, B., </a:t>
            </a:r>
            <a:r>
              <a:rPr lang="en-US" sz="1600" dirty="0" err="1" smtClean="0"/>
              <a:t>Långström</a:t>
            </a:r>
            <a:r>
              <a:rPr lang="en-US" sz="1600" dirty="0" smtClean="0"/>
              <a:t>, N., </a:t>
            </a:r>
            <a:r>
              <a:rPr lang="en-US" sz="1600" dirty="0" err="1" smtClean="0"/>
              <a:t>Fazel</a:t>
            </a:r>
            <a:r>
              <a:rPr lang="en-US" sz="1600" dirty="0" smtClean="0"/>
              <a:t>, S., </a:t>
            </a:r>
            <a:br>
              <a:rPr lang="en-US" sz="1600" dirty="0" smtClean="0"/>
            </a:br>
            <a:r>
              <a:rPr lang="en-US" sz="1600" dirty="0" smtClean="0"/>
              <a:t>Lichtenstein, P. Under </a:t>
            </a:r>
            <a:r>
              <a:rPr lang="en-US" sz="1600" dirty="0" err="1" smtClean="0"/>
              <a:t>granskning</a:t>
            </a:r>
            <a:r>
              <a:rPr lang="en-US" sz="1600" dirty="0" smtClean="0"/>
              <a:t> </a:t>
            </a:r>
            <a:r>
              <a:rPr lang="en-US" sz="1600" dirty="0" err="1" smtClean="0"/>
              <a:t>på</a:t>
            </a:r>
            <a:r>
              <a:rPr lang="en-US" sz="1600" dirty="0" smtClean="0"/>
              <a:t> Schizophrenia Bulletin.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20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Bakgrund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Systematiska översikter har visat att områdesexponeringar ökar risker för schizofreni och depression.</a:t>
            </a:r>
          </a:p>
          <a:p>
            <a:endParaRPr lang="sv-SE" dirty="0" smtClean="0">
              <a:solidFill>
                <a:schemeClr val="tx2"/>
              </a:solidFill>
            </a:endParaRPr>
          </a:p>
          <a:p>
            <a:r>
              <a:rPr lang="sv-SE" dirty="0" smtClean="0">
                <a:solidFill>
                  <a:schemeClr val="tx2"/>
                </a:solidFill>
              </a:rPr>
              <a:t>Baserat på vilka studier?</a:t>
            </a:r>
          </a:p>
          <a:p>
            <a:pPr lvl="1"/>
            <a:r>
              <a:rPr lang="sv-SE" sz="1600" dirty="0" smtClean="0">
                <a:solidFill>
                  <a:schemeClr val="tx2"/>
                </a:solidFill>
              </a:rPr>
              <a:t>Ekologiska studier (aggregerad data)</a:t>
            </a:r>
          </a:p>
          <a:p>
            <a:pPr lvl="1"/>
            <a:r>
              <a:rPr lang="sv-SE" sz="1600" dirty="0" smtClean="0">
                <a:solidFill>
                  <a:schemeClr val="tx2"/>
                </a:solidFill>
              </a:rPr>
              <a:t>Selektiva kliniska urval</a:t>
            </a:r>
          </a:p>
          <a:p>
            <a:pPr lvl="1"/>
            <a:r>
              <a:rPr lang="sv-SE" sz="1600" dirty="0" smtClean="0">
                <a:solidFill>
                  <a:schemeClr val="tx2"/>
                </a:solidFill>
              </a:rPr>
              <a:t>Populationsbaserade material utan justering för </a:t>
            </a:r>
            <a:r>
              <a:rPr lang="sv-SE" sz="1600" dirty="0" err="1" smtClean="0">
                <a:solidFill>
                  <a:schemeClr val="tx2"/>
                </a:solidFill>
              </a:rPr>
              <a:t>klustring</a:t>
            </a:r>
            <a:endParaRPr lang="sv-SE" sz="1400" dirty="0">
              <a:solidFill>
                <a:schemeClr val="tx2"/>
              </a:solidFill>
            </a:endParaRPr>
          </a:p>
          <a:p>
            <a:pPr lvl="1"/>
            <a:r>
              <a:rPr lang="sv-SE" sz="1600" dirty="0" smtClean="0">
                <a:solidFill>
                  <a:schemeClr val="tx2"/>
                </a:solidFill>
              </a:rPr>
              <a:t>Totalpopulationsdata med justering för </a:t>
            </a:r>
            <a:r>
              <a:rPr lang="sv-SE" sz="1600" dirty="0" err="1" smtClean="0">
                <a:solidFill>
                  <a:schemeClr val="tx2"/>
                </a:solidFill>
              </a:rPr>
              <a:t>klustring</a:t>
            </a:r>
            <a:r>
              <a:rPr lang="sv-SE" sz="1600" dirty="0" smtClean="0">
                <a:solidFill>
                  <a:schemeClr val="tx2"/>
                </a:solidFill>
              </a:rPr>
              <a:t> men utan kontroll för familjära selektionsfaktorer</a:t>
            </a:r>
          </a:p>
          <a:p>
            <a:pPr marL="457200" lvl="1" indent="0">
              <a:buNone/>
            </a:pPr>
            <a:endParaRPr lang="sv-SE" dirty="0" smtClean="0">
              <a:solidFill>
                <a:schemeClr val="tx2"/>
              </a:solidFill>
            </a:endParaRPr>
          </a:p>
          <a:p>
            <a:pPr lvl="1"/>
            <a:endParaRPr lang="sv-SE" dirty="0" smtClean="0">
              <a:solidFill>
                <a:schemeClr val="tx2"/>
              </a:solidFill>
            </a:endParaRPr>
          </a:p>
          <a:p>
            <a:pPr lvl="1"/>
            <a:endParaRPr lang="sv-SE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44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Gen-</a:t>
            </a:r>
            <a:r>
              <a:rPr lang="en-US" dirty="0" err="1" smtClean="0"/>
              <a:t>miljöinteraktioner</a:t>
            </a:r>
            <a:r>
              <a:rPr lang="en-US" dirty="0" smtClean="0"/>
              <a:t> (</a:t>
            </a:r>
            <a:r>
              <a:rPr lang="en-US" dirty="0" err="1" smtClean="0"/>
              <a:t>GxE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>
                <a:solidFill>
                  <a:schemeClr val="tx2"/>
                </a:solidFill>
              </a:rPr>
              <a:t>Sedan 1972: Exponering för urbana och socioekonomiskt utsatta miljöer över tid utlöser schizofreni bland personer med genetisk risk (</a:t>
            </a:r>
            <a:r>
              <a:rPr lang="sv-SE" sz="2000" dirty="0" err="1" smtClean="0">
                <a:solidFill>
                  <a:schemeClr val="tx2"/>
                </a:solidFill>
              </a:rPr>
              <a:t>liability</a:t>
            </a:r>
            <a:r>
              <a:rPr lang="sv-SE" sz="2000" dirty="0" smtClean="0">
                <a:solidFill>
                  <a:schemeClr val="tx2"/>
                </a:solidFill>
              </a:rPr>
              <a:t>) genom stressmekanismer.</a:t>
            </a:r>
          </a:p>
          <a:p>
            <a:pPr lvl="1"/>
            <a:r>
              <a:rPr lang="sv-SE" sz="1400" dirty="0" smtClean="0">
                <a:solidFill>
                  <a:schemeClr val="tx2"/>
                </a:solidFill>
              </a:rPr>
              <a:t>”Stress </a:t>
            </a:r>
            <a:r>
              <a:rPr lang="sv-SE" sz="1400" dirty="0" err="1" smtClean="0">
                <a:solidFill>
                  <a:schemeClr val="tx2"/>
                </a:solidFill>
              </a:rPr>
              <a:t>vulnerability</a:t>
            </a:r>
            <a:r>
              <a:rPr lang="sv-SE" sz="1400" dirty="0" smtClean="0">
                <a:solidFill>
                  <a:schemeClr val="tx2"/>
                </a:solidFill>
              </a:rPr>
              <a:t>” och ”Social </a:t>
            </a:r>
            <a:r>
              <a:rPr lang="sv-SE" sz="1400" dirty="0" err="1" smtClean="0">
                <a:solidFill>
                  <a:schemeClr val="tx2"/>
                </a:solidFill>
              </a:rPr>
              <a:t>adversity</a:t>
            </a:r>
            <a:r>
              <a:rPr lang="sv-SE" sz="1400" dirty="0" smtClean="0">
                <a:solidFill>
                  <a:schemeClr val="tx2"/>
                </a:solidFill>
              </a:rPr>
              <a:t>”-teorier</a:t>
            </a:r>
          </a:p>
          <a:p>
            <a:pPr marL="457200" lvl="1" indent="0">
              <a:buNone/>
            </a:pPr>
            <a:endParaRPr lang="sv-SE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Danska studier har visat på interaktionseffekt mellan att ha en förstagradssläkting med schizofreni och att vara född i urbana miljöer på egen risk att utveckla schizofreni. </a:t>
            </a:r>
          </a:p>
          <a:p>
            <a:pPr lvl="1"/>
            <a:endParaRPr lang="sv-SE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99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Syfte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Inom ramen för studien är vi intresserade av att </a:t>
            </a:r>
            <a:r>
              <a:rPr lang="sv-SE" dirty="0" smtClean="0">
                <a:solidFill>
                  <a:schemeClr val="tx2"/>
                </a:solidFill>
              </a:rPr>
              <a:t>skatta:</a:t>
            </a:r>
          </a:p>
          <a:p>
            <a:pPr lvl="1"/>
            <a:r>
              <a:rPr lang="sv-SE" dirty="0" smtClean="0">
                <a:solidFill>
                  <a:schemeClr val="tx2"/>
                </a:solidFill>
              </a:rPr>
              <a:t>Magnituden av den generella områdeseffekten på schizofreni och depression – efter justering för familjär </a:t>
            </a:r>
            <a:r>
              <a:rPr lang="sv-SE" dirty="0" err="1" smtClean="0">
                <a:solidFill>
                  <a:schemeClr val="tx2"/>
                </a:solidFill>
              </a:rPr>
              <a:t>confounding</a:t>
            </a:r>
            <a:endParaRPr lang="sv-SE" dirty="0" smtClean="0">
              <a:solidFill>
                <a:schemeClr val="tx2"/>
              </a:solidFill>
            </a:endParaRPr>
          </a:p>
          <a:p>
            <a:pPr lvl="1"/>
            <a:r>
              <a:rPr lang="sv-SE" dirty="0" smtClean="0">
                <a:solidFill>
                  <a:schemeClr val="tx2"/>
                </a:solidFill>
              </a:rPr>
              <a:t>Huruvida de specifika effekterna av populationsdensitet och områdesdeprivation kan tolkas som kausala</a:t>
            </a:r>
            <a:endParaRPr lang="sv-SE" dirty="0">
              <a:solidFill>
                <a:schemeClr val="tx2"/>
              </a:solidFill>
            </a:endParaRPr>
          </a:p>
          <a:p>
            <a:pPr lvl="2"/>
            <a:r>
              <a:rPr lang="sv-SE" dirty="0" smtClean="0">
                <a:solidFill>
                  <a:schemeClr val="tx2"/>
                </a:solidFill>
              </a:rPr>
              <a:t>Kusin- och syskonjämförelser</a:t>
            </a:r>
          </a:p>
          <a:p>
            <a:pPr lvl="1"/>
            <a:endParaRPr lang="sv-SE" dirty="0" smtClean="0">
              <a:solidFill>
                <a:schemeClr val="tx2"/>
              </a:solidFill>
            </a:endParaRPr>
          </a:p>
          <a:p>
            <a:pPr lvl="1"/>
            <a:endParaRPr lang="sv-SE" dirty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Studiedesign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2"/>
                </a:solidFill>
              </a:rPr>
              <a:t>Samtliga födda i Sverige 1967</a:t>
            </a:r>
            <a:r>
              <a:rPr lang="sv-SE" dirty="0">
                <a:solidFill>
                  <a:schemeClr val="tx2"/>
                </a:solidFill>
              </a:rPr>
              <a:t>-</a:t>
            </a:r>
            <a:r>
              <a:rPr lang="sv-SE" dirty="0" smtClean="0">
                <a:solidFill>
                  <a:schemeClr val="tx2"/>
                </a:solidFill>
              </a:rPr>
              <a:t>1989</a:t>
            </a:r>
          </a:p>
          <a:p>
            <a:pPr lvl="1"/>
            <a:r>
              <a:rPr lang="sv-SE" dirty="0" smtClean="0">
                <a:solidFill>
                  <a:schemeClr val="tx2"/>
                </a:solidFill>
              </a:rPr>
              <a:t>Totala antalet barn: 2 255 280 varav:</a:t>
            </a:r>
          </a:p>
          <a:p>
            <a:pPr lvl="2"/>
            <a:r>
              <a:rPr lang="sv-SE" dirty="0" smtClean="0">
                <a:solidFill>
                  <a:schemeClr val="tx2"/>
                </a:solidFill>
              </a:rPr>
              <a:t>1 709 675 kusiner och 1 624 709 helsyskon </a:t>
            </a:r>
          </a:p>
          <a:p>
            <a:pPr lvl="1"/>
            <a:r>
              <a:rPr lang="sv-SE" dirty="0" smtClean="0">
                <a:solidFill>
                  <a:schemeClr val="tx2"/>
                </a:solidFill>
              </a:rPr>
              <a:t>Dessa bodde i 8 387 SAMS-områden vid 15 års ålder</a:t>
            </a:r>
          </a:p>
          <a:p>
            <a:pPr lvl="1"/>
            <a:r>
              <a:rPr lang="sv-SE" dirty="0" smtClean="0">
                <a:solidFill>
                  <a:schemeClr val="tx2"/>
                </a:solidFill>
              </a:rPr>
              <a:t>Områdesdesorganisation byggde på fyra områdesvariabler:</a:t>
            </a:r>
          </a:p>
          <a:p>
            <a:pPr lvl="2"/>
            <a:r>
              <a:rPr lang="sv-SE" dirty="0" smtClean="0">
                <a:solidFill>
                  <a:schemeClr val="tx2"/>
                </a:solidFill>
              </a:rPr>
              <a:t>Andel med låg utbildning</a:t>
            </a:r>
          </a:p>
          <a:p>
            <a:pPr lvl="2"/>
            <a:r>
              <a:rPr lang="sv-SE" dirty="0" smtClean="0">
                <a:solidFill>
                  <a:schemeClr val="tx2"/>
                </a:solidFill>
              </a:rPr>
              <a:t>Andel skilda/ogifta</a:t>
            </a:r>
          </a:p>
          <a:p>
            <a:pPr lvl="2"/>
            <a:r>
              <a:rPr lang="sv-SE" dirty="0" smtClean="0">
                <a:solidFill>
                  <a:schemeClr val="tx2"/>
                </a:solidFill>
              </a:rPr>
              <a:t>Andel invandrare</a:t>
            </a:r>
          </a:p>
          <a:p>
            <a:pPr lvl="2"/>
            <a:r>
              <a:rPr lang="sv-SE" dirty="0" smtClean="0">
                <a:solidFill>
                  <a:schemeClr val="tx2"/>
                </a:solidFill>
              </a:rPr>
              <a:t>Brottsnivån i bostadsområdet</a:t>
            </a:r>
          </a:p>
          <a:p>
            <a:pPr lvl="1"/>
            <a:r>
              <a:rPr lang="sv-SE" dirty="0" smtClean="0">
                <a:solidFill>
                  <a:schemeClr val="tx2"/>
                </a:solidFill>
              </a:rPr>
              <a:t>Utfall: Minst två sjukhusvistelser med antingen schizofreni- eller depressionsdiagnoser</a:t>
            </a:r>
          </a:p>
          <a:p>
            <a:pPr marL="457200" lvl="1" indent="0">
              <a:buNone/>
            </a:pPr>
            <a:endParaRPr lang="sv-SE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8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Familjära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generella</a:t>
            </a:r>
            <a:r>
              <a:rPr lang="en-US" dirty="0" smtClean="0"/>
              <a:t> </a:t>
            </a:r>
            <a:r>
              <a:rPr lang="en-US" dirty="0" err="1" smtClean="0"/>
              <a:t>områdeseffekter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229133"/>
              </p:ext>
            </p:extLst>
          </p:nvPr>
        </p:nvGraphicFramePr>
        <p:xfrm>
          <a:off x="809926" y="2206363"/>
          <a:ext cx="7720706" cy="288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410200" imgH="2019300" progId="Word.Document.12">
                  <p:embed/>
                </p:oleObj>
              </mc:Choice>
              <mc:Fallback>
                <p:oleObj name="Document" r:id="rId4" imgW="54102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9926" y="2206363"/>
                        <a:ext cx="7720706" cy="2881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75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Specifika</a:t>
            </a:r>
            <a:r>
              <a:rPr lang="en-US" dirty="0" smtClean="0"/>
              <a:t> </a:t>
            </a:r>
            <a:r>
              <a:rPr lang="en-US" dirty="0" err="1" smtClean="0"/>
              <a:t>områdeseffekter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59017"/>
              </p:ext>
            </p:extLst>
          </p:nvPr>
        </p:nvGraphicFramePr>
        <p:xfrm>
          <a:off x="959794" y="2063356"/>
          <a:ext cx="7085844" cy="374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4" imgW="5410200" imgH="2857500" progId="Word.Document.12">
                  <p:embed/>
                </p:oleObj>
              </mc:Choice>
              <mc:Fallback>
                <p:oleObj name="Document" r:id="rId4" imgW="5410200" imgH="285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9794" y="2063356"/>
                        <a:ext cx="7085844" cy="374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00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handlar</a:t>
            </a:r>
            <a:r>
              <a:rPr lang="en-US" dirty="0" smtClean="0"/>
              <a:t> </a:t>
            </a:r>
            <a:r>
              <a:rPr lang="en-US" dirty="0" err="1" smtClean="0"/>
              <a:t>avhandlingen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växa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låg</a:t>
            </a:r>
            <a:r>
              <a:rPr lang="en-US" dirty="0" smtClean="0"/>
              <a:t> SES </a:t>
            </a:r>
            <a:r>
              <a:rPr lang="en-US" dirty="0" err="1" smtClean="0"/>
              <a:t>bostadsområden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storstäder</a:t>
            </a:r>
            <a:r>
              <a:rPr lang="en-US" dirty="0" smtClean="0"/>
              <a:t> </a:t>
            </a:r>
            <a:r>
              <a:rPr lang="en-US" dirty="0" err="1" smtClean="0"/>
              <a:t>ökar</a:t>
            </a:r>
            <a:r>
              <a:rPr lang="en-US" dirty="0" smtClean="0"/>
              <a:t> </a:t>
            </a:r>
            <a:r>
              <a:rPr lang="en-US" dirty="0" err="1" smtClean="0"/>
              <a:t>ens</a:t>
            </a:r>
            <a:r>
              <a:rPr lang="en-US" dirty="0" smtClean="0"/>
              <a:t> risker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antingen</a:t>
            </a:r>
            <a:r>
              <a:rPr lang="en-US" dirty="0" smtClean="0"/>
              <a:t> </a:t>
            </a:r>
            <a:r>
              <a:rPr lang="en-US" dirty="0" err="1" smtClean="0"/>
              <a:t>bli</a:t>
            </a:r>
            <a:r>
              <a:rPr lang="en-US" dirty="0" smtClean="0"/>
              <a:t> </a:t>
            </a:r>
            <a:r>
              <a:rPr lang="en-US" dirty="0" err="1" smtClean="0"/>
              <a:t>lagförd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våldsbrott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drabbas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psykiatrisk</a:t>
            </a:r>
            <a:r>
              <a:rPr lang="en-US" dirty="0" smtClean="0"/>
              <a:t> </a:t>
            </a:r>
            <a:r>
              <a:rPr lang="en-US" dirty="0" err="1" smtClean="0"/>
              <a:t>sjuklighet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Kausalitet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Mekanismer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Antaganden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67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ackumuleringseffekter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89252"/>
              </p:ext>
            </p:extLst>
          </p:nvPr>
        </p:nvGraphicFramePr>
        <p:xfrm>
          <a:off x="880917" y="1731846"/>
          <a:ext cx="7290903" cy="393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5410200" imgH="2921000" progId="Word.Document.12">
                  <p:embed/>
                </p:oleObj>
              </mc:Choice>
              <mc:Fallback>
                <p:oleObj name="Document" r:id="rId4" imgW="5410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0917" y="1731846"/>
                        <a:ext cx="7290903" cy="393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39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58676"/>
            <a:ext cx="7772400" cy="935038"/>
          </a:xfrm>
        </p:spPr>
        <p:txBody>
          <a:bodyPr/>
          <a:lstStyle/>
          <a:p>
            <a:r>
              <a:rPr lang="en-US" dirty="0" smtClean="0"/>
              <a:t>The Genetic Selection of Schizophrenia Patients in Socio-Economically Deprived Neighborhoods: A Nationwide Swedish Quantitative Genetic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Sariaslan, A., </a:t>
            </a:r>
            <a:r>
              <a:rPr lang="en-US" sz="1600" dirty="0" err="1" smtClean="0"/>
              <a:t>Fazel</a:t>
            </a:r>
            <a:r>
              <a:rPr lang="en-US" sz="1600" dirty="0" smtClean="0"/>
              <a:t>, S., </a:t>
            </a:r>
            <a:r>
              <a:rPr lang="en-US" sz="1600" dirty="0" err="1"/>
              <a:t>D’Onofrio</a:t>
            </a:r>
            <a:r>
              <a:rPr lang="en-US" sz="1600" dirty="0"/>
              <a:t>, </a:t>
            </a:r>
            <a:r>
              <a:rPr lang="en-US" sz="1600" dirty="0" smtClean="0"/>
              <a:t>B., Larsson</a:t>
            </a:r>
            <a:r>
              <a:rPr lang="en-US" sz="1600" dirty="0"/>
              <a:t>, H</a:t>
            </a:r>
            <a:r>
              <a:rPr lang="en-US" sz="1600" dirty="0" smtClean="0"/>
              <a:t>., Bergen, S, </a:t>
            </a:r>
            <a:r>
              <a:rPr lang="en-US" sz="1600" dirty="0" err="1" smtClean="0"/>
              <a:t>Långström</a:t>
            </a:r>
            <a:r>
              <a:rPr lang="en-US" sz="1600" dirty="0"/>
              <a:t>, N., </a:t>
            </a:r>
            <a:r>
              <a:rPr lang="en-US" sz="1600" dirty="0" err="1" smtClean="0"/>
              <a:t>Kuja-Halkola</a:t>
            </a:r>
            <a:r>
              <a:rPr lang="en-US" sz="1600" dirty="0" smtClean="0"/>
              <a:t>, R., Lichtenstein, P. </a:t>
            </a:r>
            <a:r>
              <a:rPr lang="en-US" sz="1600" dirty="0" err="1" smtClean="0"/>
              <a:t>Planerat</a:t>
            </a:r>
            <a:r>
              <a:rPr lang="en-US" sz="1600" dirty="0" smtClean="0"/>
              <a:t> </a:t>
            </a:r>
            <a:r>
              <a:rPr lang="en-US" sz="1600" dirty="0" err="1" smtClean="0"/>
              <a:t>utskick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april</a:t>
            </a:r>
            <a:r>
              <a:rPr lang="en-US" sz="1600" dirty="0" smtClean="0"/>
              <a:t> till Molecular Psychiatry.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39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Sammanfattning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2120900"/>
            <a:ext cx="8420857" cy="4114800"/>
          </a:xfrm>
        </p:spPr>
        <p:txBody>
          <a:bodyPr/>
          <a:lstStyle/>
          <a:p>
            <a:r>
              <a:rPr lang="sv-SE" sz="2200" dirty="0" smtClean="0">
                <a:solidFill>
                  <a:schemeClr val="tx2"/>
                </a:solidFill>
              </a:rPr>
              <a:t>Betydande (genetiska) selektionseffekter in i utsatta bostadsområden.</a:t>
            </a:r>
          </a:p>
          <a:p>
            <a:r>
              <a:rPr lang="sv-SE" sz="2200" dirty="0" smtClean="0">
                <a:solidFill>
                  <a:schemeClr val="tx2"/>
                </a:solidFill>
              </a:rPr>
              <a:t>Framtida områdesstudier måste beakta detta för att inte dra felaktiga slutsatser.</a:t>
            </a:r>
          </a:p>
          <a:p>
            <a:r>
              <a:rPr lang="sv-SE" sz="2200" dirty="0" smtClean="0">
                <a:solidFill>
                  <a:schemeClr val="tx2"/>
                </a:solidFill>
              </a:rPr>
              <a:t>Policyinterventioner på områdesnivån med syfte att minska på våldsbrottslighet, missbruk och psykiatrisk sjuklighet är troligtvis relativt verkningslösa.</a:t>
            </a:r>
          </a:p>
          <a:p>
            <a:r>
              <a:rPr lang="sv-SE" sz="2200" dirty="0" smtClean="0">
                <a:solidFill>
                  <a:schemeClr val="tx2"/>
                </a:solidFill>
              </a:rPr>
              <a:t>Fokus bör istället riktas mot familjer med en komplex problembild. </a:t>
            </a:r>
          </a:p>
          <a:p>
            <a:r>
              <a:rPr lang="sv-SE" sz="2200" dirty="0" smtClean="0">
                <a:solidFill>
                  <a:schemeClr val="tx2"/>
                </a:solidFill>
              </a:rPr>
              <a:t>Mer forskning behövs för att </a:t>
            </a:r>
            <a:r>
              <a:rPr lang="sv-SE" sz="2200" smtClean="0">
                <a:solidFill>
                  <a:schemeClr val="tx2"/>
                </a:solidFill>
              </a:rPr>
              <a:t>förstå mekanismer </a:t>
            </a:r>
            <a:r>
              <a:rPr lang="sv-SE" sz="2200" dirty="0" smtClean="0">
                <a:solidFill>
                  <a:schemeClr val="tx2"/>
                </a:solidFill>
              </a:rPr>
              <a:t>bättre.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47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 smtClean="0"/>
              <a:t>Historisk</a:t>
            </a:r>
            <a:r>
              <a:rPr lang="en-US" sz="2200" dirty="0" smtClean="0"/>
              <a:t> </a:t>
            </a:r>
            <a:r>
              <a:rPr lang="en-US" sz="2200" dirty="0" err="1" smtClean="0"/>
              <a:t>tillbakablick</a:t>
            </a:r>
            <a:r>
              <a:rPr lang="en-US" sz="2200" dirty="0" smtClean="0"/>
              <a:t>: </a:t>
            </a:r>
            <a:r>
              <a:rPr lang="en-US" sz="2200" dirty="0" err="1" smtClean="0"/>
              <a:t>Guerry</a:t>
            </a:r>
            <a:r>
              <a:rPr lang="en-US" sz="2200" dirty="0" smtClean="0"/>
              <a:t> (1833) </a:t>
            </a:r>
            <a:r>
              <a:rPr lang="en-US" sz="2200" dirty="0" err="1" smtClean="0"/>
              <a:t>och</a:t>
            </a:r>
            <a:r>
              <a:rPr lang="en-US" sz="2200" dirty="0" smtClean="0"/>
              <a:t> </a:t>
            </a:r>
            <a:r>
              <a:rPr lang="en-US" sz="2200" dirty="0" err="1" smtClean="0"/>
              <a:t>Quetelet</a:t>
            </a:r>
            <a:r>
              <a:rPr lang="en-US" sz="2200" dirty="0" smtClean="0"/>
              <a:t> (1842)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91" y="1780431"/>
            <a:ext cx="4405155" cy="42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3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pic>
        <p:nvPicPr>
          <p:cNvPr id="6" name="Picture 5" descr="Screen Shot 2013-09-30 at 3.3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8083" cy="6858000"/>
          </a:xfrm>
          <a:prstGeom prst="rect">
            <a:avLst/>
          </a:prstGeom>
        </p:spPr>
      </p:pic>
      <p:pic>
        <p:nvPicPr>
          <p:cNvPr id="12" name="Picture 11" descr="Screen Shot 2013-09-30 at 3.37.04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33" y="0"/>
            <a:ext cx="5000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Två</a:t>
            </a:r>
            <a:r>
              <a:rPr lang="en-US" dirty="0"/>
              <a:t> </a:t>
            </a:r>
            <a:r>
              <a:rPr lang="en-US" dirty="0" err="1" smtClean="0"/>
              <a:t>skilda</a:t>
            </a:r>
            <a:r>
              <a:rPr lang="en-US" dirty="0" smtClean="0"/>
              <a:t> </a:t>
            </a:r>
            <a:r>
              <a:rPr lang="en-US" dirty="0" err="1" smtClean="0"/>
              <a:t>perspektiv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Socialekologi</a:t>
            </a:r>
            <a:r>
              <a:rPr lang="en-US" dirty="0" smtClean="0"/>
              <a:t> (</a:t>
            </a:r>
            <a:r>
              <a:rPr lang="en-US" dirty="0" err="1" smtClean="0"/>
              <a:t>Chicagoskolan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Fattiga</a:t>
            </a:r>
            <a:r>
              <a:rPr lang="en-US" dirty="0" smtClean="0"/>
              <a:t> </a:t>
            </a:r>
            <a:r>
              <a:rPr lang="en-US" dirty="0" err="1" smtClean="0"/>
              <a:t>bostadsområden</a:t>
            </a:r>
            <a:r>
              <a:rPr lang="en-US" dirty="0" smtClean="0"/>
              <a:t> </a:t>
            </a:r>
            <a:r>
              <a:rPr lang="en-US" dirty="0" err="1" smtClean="0"/>
              <a:t>nära</a:t>
            </a:r>
            <a:r>
              <a:rPr lang="en-US" dirty="0" smtClean="0"/>
              <a:t> </a:t>
            </a:r>
            <a:r>
              <a:rPr lang="en-US" dirty="0" err="1" smtClean="0"/>
              <a:t>citykärnan</a:t>
            </a:r>
            <a:r>
              <a:rPr lang="en-US" dirty="0" smtClean="0"/>
              <a:t> med </a:t>
            </a:r>
            <a:r>
              <a:rPr lang="en-US" dirty="0" err="1" smtClean="0"/>
              <a:t>hög</a:t>
            </a:r>
            <a:r>
              <a:rPr lang="en-US" dirty="0" smtClean="0"/>
              <a:t> </a:t>
            </a:r>
            <a:r>
              <a:rPr lang="en-US" dirty="0" err="1" smtClean="0"/>
              <a:t>andel</a:t>
            </a:r>
            <a:r>
              <a:rPr lang="en-US" dirty="0" smtClean="0"/>
              <a:t> </a:t>
            </a:r>
            <a:r>
              <a:rPr lang="en-US" dirty="0" err="1" smtClean="0"/>
              <a:t>invandrare</a:t>
            </a:r>
            <a:r>
              <a:rPr lang="en-US" dirty="0" smtClean="0"/>
              <a:t>, </a:t>
            </a:r>
            <a:r>
              <a:rPr lang="en-US" dirty="0" err="1" smtClean="0"/>
              <a:t>skilda</a:t>
            </a:r>
            <a:r>
              <a:rPr lang="en-US" dirty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hög</a:t>
            </a:r>
            <a:r>
              <a:rPr lang="en-US" dirty="0" smtClean="0"/>
              <a:t> </a:t>
            </a:r>
            <a:r>
              <a:rPr lang="en-US" dirty="0" err="1" smtClean="0"/>
              <a:t>bostadsmobilitet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err="1" smtClean="0"/>
              <a:t>Individuella</a:t>
            </a:r>
            <a:r>
              <a:rPr lang="en-US" dirty="0" smtClean="0"/>
              <a:t> </a:t>
            </a:r>
            <a:r>
              <a:rPr lang="en-US" dirty="0" err="1" smtClean="0"/>
              <a:t>faktorer</a:t>
            </a:r>
            <a:r>
              <a:rPr lang="en-US" dirty="0" smtClean="0"/>
              <a:t> </a:t>
            </a:r>
            <a:r>
              <a:rPr lang="en-US" dirty="0" err="1" smtClean="0"/>
              <a:t>lyfts</a:t>
            </a:r>
            <a:r>
              <a:rPr lang="en-US" dirty="0" smtClean="0"/>
              <a:t> </a:t>
            </a:r>
            <a:r>
              <a:rPr lang="en-US" dirty="0" err="1" smtClean="0"/>
              <a:t>fram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individorienterade</a:t>
            </a:r>
            <a:r>
              <a:rPr lang="en-US" dirty="0" smtClean="0"/>
              <a:t> discipliner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Nuläget</a:t>
            </a:r>
            <a:r>
              <a:rPr lang="en-US" dirty="0" smtClean="0"/>
              <a:t>: Eco-epidemiology </a:t>
            </a:r>
            <a:r>
              <a:rPr lang="en-US" dirty="0" err="1" smtClean="0"/>
              <a:t>och</a:t>
            </a:r>
            <a:r>
              <a:rPr lang="en-US" dirty="0" smtClean="0"/>
              <a:t> “</a:t>
            </a:r>
            <a:r>
              <a:rPr lang="en-US" dirty="0" err="1" smtClean="0"/>
              <a:t>riskfaktorträsket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60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Utvecklingen</a:t>
            </a:r>
            <a:r>
              <a:rPr lang="en-US" dirty="0" smtClean="0"/>
              <a:t> 1990-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Statistisk</a:t>
            </a:r>
            <a:r>
              <a:rPr lang="en-US" dirty="0" smtClean="0"/>
              <a:t> </a:t>
            </a:r>
            <a:r>
              <a:rPr lang="en-US" dirty="0" err="1" smtClean="0"/>
              <a:t>metodutveckling</a:t>
            </a:r>
            <a:endParaRPr lang="en-US" dirty="0" smtClean="0"/>
          </a:p>
          <a:p>
            <a:pPr lvl="1"/>
            <a:r>
              <a:rPr lang="en-US" dirty="0" err="1" smtClean="0"/>
              <a:t>Flernivåanalys</a:t>
            </a:r>
            <a:r>
              <a:rPr lang="en-US" dirty="0" smtClean="0"/>
              <a:t>, “multilevel modeling”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visar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Betydande</a:t>
            </a:r>
            <a:r>
              <a:rPr lang="en-US" dirty="0" smtClean="0"/>
              <a:t> </a:t>
            </a:r>
            <a:r>
              <a:rPr lang="en-US" dirty="0" err="1" smtClean="0"/>
              <a:t>effektstorlekar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USA men </a:t>
            </a:r>
            <a:r>
              <a:rPr lang="en-US" dirty="0" err="1" smtClean="0"/>
              <a:t>marginella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Europa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Riskfaktorer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områdesnivån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korrelerade</a:t>
            </a:r>
            <a:r>
              <a:rPr lang="en-US" dirty="0" smtClean="0"/>
              <a:t> med </a:t>
            </a:r>
            <a:r>
              <a:rPr lang="en-US" dirty="0" err="1" smtClean="0"/>
              <a:t>kriminalitet</a:t>
            </a:r>
            <a:r>
              <a:rPr lang="en-US" dirty="0" smtClean="0"/>
              <a:t>, </a:t>
            </a:r>
            <a:r>
              <a:rPr lang="en-US" dirty="0" err="1" smtClean="0"/>
              <a:t>missbruk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psykiatrisk</a:t>
            </a:r>
            <a:r>
              <a:rPr lang="en-US" dirty="0" smtClean="0"/>
              <a:t> </a:t>
            </a:r>
            <a:r>
              <a:rPr lang="en-US" dirty="0" err="1" smtClean="0"/>
              <a:t>sjuklighet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“</a:t>
            </a:r>
            <a:r>
              <a:rPr lang="en-US" dirty="0" err="1" smtClean="0"/>
              <a:t>heta</a:t>
            </a:r>
            <a:r>
              <a:rPr lang="en-US" dirty="0" smtClean="0"/>
              <a:t>”: </a:t>
            </a:r>
            <a:r>
              <a:rPr lang="en-US" dirty="0" err="1" smtClean="0"/>
              <a:t>mellan-nivå-interaktioner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46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Områdeseffekter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kausalitet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Stora</a:t>
            </a:r>
            <a:r>
              <a:rPr lang="en-US" dirty="0" smtClean="0"/>
              <a:t> problem </a:t>
            </a:r>
            <a:r>
              <a:rPr lang="en-US" dirty="0" err="1" smtClean="0"/>
              <a:t>återstår</a:t>
            </a:r>
            <a:r>
              <a:rPr lang="en-US" dirty="0" smtClean="0"/>
              <a:t>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Sällan</a:t>
            </a:r>
            <a:r>
              <a:rPr lang="en-US" dirty="0" smtClean="0"/>
              <a:t> </a:t>
            </a:r>
            <a:r>
              <a:rPr lang="en-US" dirty="0" err="1" smtClean="0"/>
              <a:t>longitudinella</a:t>
            </a:r>
            <a:r>
              <a:rPr lang="en-US" dirty="0" smtClean="0"/>
              <a:t> </a:t>
            </a:r>
            <a:r>
              <a:rPr lang="en-US" dirty="0" err="1" smtClean="0"/>
              <a:t>forskningsdesigner</a:t>
            </a:r>
            <a:endParaRPr lang="en-US" dirty="0" smtClean="0"/>
          </a:p>
          <a:p>
            <a:pPr lvl="2"/>
            <a:r>
              <a:rPr lang="en-US" dirty="0" err="1" smtClean="0"/>
              <a:t>Bostadsmobilitet</a:t>
            </a:r>
            <a:endParaRPr lang="en-US" dirty="0" smtClean="0"/>
          </a:p>
          <a:p>
            <a:pPr lvl="1"/>
            <a:r>
              <a:rPr lang="en-US" dirty="0" err="1" smtClean="0"/>
              <a:t>Svårt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separerera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individuella</a:t>
            </a:r>
            <a:r>
              <a:rPr lang="en-US" dirty="0" smtClean="0"/>
              <a:t> </a:t>
            </a:r>
            <a:r>
              <a:rPr lang="en-US" dirty="0" err="1" smtClean="0"/>
              <a:t>effekter</a:t>
            </a:r>
            <a:endParaRPr lang="en-US" dirty="0" smtClean="0"/>
          </a:p>
          <a:p>
            <a:pPr lvl="2"/>
            <a:r>
              <a:rPr lang="en-US" dirty="0" err="1" smtClean="0"/>
              <a:t>Områdesdeprivation</a:t>
            </a:r>
            <a:r>
              <a:rPr lang="en-US" dirty="0" smtClean="0"/>
              <a:t> </a:t>
            </a:r>
            <a:r>
              <a:rPr lang="en-US" dirty="0" err="1" smtClean="0"/>
              <a:t>kontra</a:t>
            </a:r>
            <a:r>
              <a:rPr lang="en-US" dirty="0" smtClean="0"/>
              <a:t> </a:t>
            </a:r>
            <a:r>
              <a:rPr lang="en-US" dirty="0" err="1" smtClean="0"/>
              <a:t>familjeinkomst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Multipla</a:t>
            </a:r>
            <a:r>
              <a:rPr lang="en-US" dirty="0" smtClean="0"/>
              <a:t> </a:t>
            </a:r>
            <a:r>
              <a:rPr lang="en-US" dirty="0" err="1" smtClean="0"/>
              <a:t>kontexter</a:t>
            </a:r>
            <a:endParaRPr lang="en-US" dirty="0" smtClean="0"/>
          </a:p>
          <a:p>
            <a:pPr lvl="2"/>
            <a:r>
              <a:rPr lang="en-US" dirty="0" err="1" smtClean="0"/>
              <a:t>Bostadsområde</a:t>
            </a:r>
            <a:r>
              <a:rPr lang="en-US" dirty="0" smtClean="0"/>
              <a:t>/</a:t>
            </a:r>
            <a:r>
              <a:rPr lang="en-US" dirty="0" err="1" smtClean="0"/>
              <a:t>familj</a:t>
            </a:r>
            <a:r>
              <a:rPr lang="en-US" dirty="0" smtClean="0"/>
              <a:t>/</a:t>
            </a:r>
            <a:r>
              <a:rPr lang="en-US" dirty="0" err="1" smtClean="0"/>
              <a:t>skola</a:t>
            </a:r>
            <a:r>
              <a:rPr lang="en-US" dirty="0"/>
              <a:t> </a:t>
            </a:r>
            <a:r>
              <a:rPr lang="en-US" dirty="0" smtClean="0"/>
              <a:t>(+ </a:t>
            </a:r>
            <a:r>
              <a:rPr lang="en-US" dirty="0" err="1" smtClean="0"/>
              <a:t>vänskapsnätverk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Icke-observerade</a:t>
            </a:r>
            <a:r>
              <a:rPr lang="en-US" dirty="0" smtClean="0"/>
              <a:t> confounders (</a:t>
            </a:r>
            <a:r>
              <a:rPr lang="en-US" dirty="0" err="1" smtClean="0"/>
              <a:t>selektionsfaktorer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Endogenitet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67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Två</a:t>
            </a:r>
            <a:r>
              <a:rPr lang="en-US" dirty="0" smtClean="0"/>
              <a:t> </a:t>
            </a:r>
            <a:r>
              <a:rPr lang="en-US" dirty="0" err="1" smtClean="0"/>
              <a:t>typer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områdeseffekter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Generella</a:t>
            </a:r>
            <a:r>
              <a:rPr lang="en-US" dirty="0" smtClean="0"/>
              <a:t> </a:t>
            </a:r>
            <a:r>
              <a:rPr lang="en-US" dirty="0" err="1" smtClean="0"/>
              <a:t>områdeseffekter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Graden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variation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utfall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tillskrivas</a:t>
            </a:r>
            <a:r>
              <a:rPr lang="en-US" dirty="0" smtClean="0"/>
              <a:t> </a:t>
            </a:r>
            <a:r>
              <a:rPr lang="en-US" dirty="0" err="1" smtClean="0"/>
              <a:t>bostadsområdet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Specifika</a:t>
            </a:r>
            <a:r>
              <a:rPr lang="en-US" dirty="0" smtClean="0"/>
              <a:t> </a:t>
            </a:r>
            <a:r>
              <a:rPr lang="en-US" dirty="0" err="1" smtClean="0"/>
              <a:t>områdeseffekter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Specifika</a:t>
            </a:r>
            <a:r>
              <a:rPr lang="en-US" dirty="0" smtClean="0"/>
              <a:t> </a:t>
            </a:r>
            <a:r>
              <a:rPr lang="en-US" dirty="0" err="1" smtClean="0"/>
              <a:t>riskfaktorer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områdesnivån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Områdesdeprivation</a:t>
            </a:r>
            <a:endParaRPr lang="en-US" dirty="0" smtClean="0"/>
          </a:p>
          <a:p>
            <a:pPr lvl="2"/>
            <a:r>
              <a:rPr lang="en-US" dirty="0" err="1" smtClean="0"/>
              <a:t>Urbanicitet</a:t>
            </a:r>
            <a:endParaRPr lang="en-US" dirty="0" smtClean="0"/>
          </a:p>
          <a:p>
            <a:pPr lvl="2"/>
            <a:r>
              <a:rPr lang="en-US" dirty="0" err="1" smtClean="0"/>
              <a:t>Socialt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endParaRPr lang="en-US" dirty="0" smtClean="0"/>
          </a:p>
          <a:p>
            <a:pPr lvl="2"/>
            <a:r>
              <a:rPr lang="en-US" dirty="0" err="1" smtClean="0"/>
              <a:t>Luftföroreningar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90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73C3-5D3E-4A6D-BA98-4DC08031D4AF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pic>
        <p:nvPicPr>
          <p:cNvPr id="1026" name="Picture 2" descr="http://obj.fotosidan.se/obj/docpart/8e/8e443f9d81543d34288af5855a7445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289" y="936422"/>
            <a:ext cx="4825389" cy="32169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00" y="947451"/>
            <a:ext cx="6306728" cy="32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177" y="4153337"/>
            <a:ext cx="3400927" cy="22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6938" y="4152440"/>
            <a:ext cx="3382179" cy="225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04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_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KI_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GillSans" charset="0"/>
          </a:defRPr>
        </a:defPPr>
      </a:lstStyle>
    </a:lnDef>
  </a:objectDefaults>
  <a:extraClrSchemeLst>
    <a:extraClrScheme>
      <a:clrScheme name="KI_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10491</TotalTime>
  <Words>697</Words>
  <Application>Microsoft Macintosh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KI_mall</vt:lpstr>
      <vt:lpstr>Document</vt:lpstr>
      <vt:lpstr>Områdeseffekter på våldsbrottslighet, missbruk och psykiatrisk sjuklighet: orsakssamband eller selektion?  </vt:lpstr>
      <vt:lpstr>Vad handlar avhandlingen om?</vt:lpstr>
      <vt:lpstr>Historisk tillbakablick: Guerry (1833) och Quetelet (1842)</vt:lpstr>
      <vt:lpstr>PowerPoint Presentation</vt:lpstr>
      <vt:lpstr>Två skilda perspektiv</vt:lpstr>
      <vt:lpstr>Utvecklingen 1990-</vt:lpstr>
      <vt:lpstr>Områdeseffekter och kausalitet</vt:lpstr>
      <vt:lpstr>Två typer av områdeseffekter</vt:lpstr>
      <vt:lpstr>PowerPoint Presentation</vt:lpstr>
      <vt:lpstr>Generalla områdeseffekter</vt:lpstr>
      <vt:lpstr>Problem med ICC </vt:lpstr>
      <vt:lpstr>Lösning: Kvasiexperimentell familjebaserad forskningsdesign </vt:lpstr>
      <vt:lpstr>Does population density and neighborhood deprivation predict schizophrenia and depression? A nationwide Swedish quasi-experimental study of 2.3 million individuals    Sariaslan, A., Larsson, H., D’Onofrio, B., Långström, N., Fazel, S.,  Lichtenstein, P. Under granskning på Schizophrenia Bulletin.  </vt:lpstr>
      <vt:lpstr>Bakgrund</vt:lpstr>
      <vt:lpstr>Gen-miljöinteraktioner (GxE)</vt:lpstr>
      <vt:lpstr>Syfte </vt:lpstr>
      <vt:lpstr>Studiedesign</vt:lpstr>
      <vt:lpstr>Familjära och generella områdeseffekter</vt:lpstr>
      <vt:lpstr>Specifika områdeseffekter</vt:lpstr>
      <vt:lpstr>Period- och ackumuleringseffekter?</vt:lpstr>
      <vt:lpstr>The Genetic Selection of Schizophrenia Patients in Socio-Economically Deprived Neighborhoods: A Nationwide Swedish Quantitative Genetic Approach   Sariaslan, A., Fazel, S., D’Onofrio, B., Larsson, H., Bergen, S, Långström, N., Kuja-Halkola, R., Lichtenstein, P. Planerat utskick i april till Molecular Psychiatry.</vt:lpstr>
      <vt:lpstr>Sammanfattning</vt:lpstr>
    </vt:vector>
  </TitlesOfParts>
  <Company>Karolinska Institutet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Upptakt - 1.</dc:title>
  <dc:creator>Catarina Almqvist</dc:creator>
  <cp:lastModifiedBy>Amir Sariaslan</cp:lastModifiedBy>
  <cp:revision>295</cp:revision>
  <dcterms:modified xsi:type="dcterms:W3CDTF">2014-05-12T21:33:12Z</dcterms:modified>
</cp:coreProperties>
</file>